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19" r:id="rId63"/>
    <p:sldId id="320" r:id="rId64"/>
    <p:sldId id="321" r:id="rId65"/>
    <p:sldId id="292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265" r:id="rId80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9952" autoAdjust="0"/>
  </p:normalViewPr>
  <p:slideViewPr>
    <p:cSldViewPr>
      <p:cViewPr varScale="1">
        <p:scale>
          <a:sx n="67" d="100"/>
          <a:sy n="67" d="100"/>
        </p:scale>
        <p:origin x="156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jpeg>
</file>

<file path=ppt/media/image51.jpeg>
</file>

<file path=ppt/media/image52.jpeg>
</file>

<file path=ppt/media/image53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C691D-5FE5-41C8-9ACB-CD7A61962FB1}" type="datetimeFigureOut">
              <a:rPr lang="en-AE" smtClean="0"/>
              <a:t>03/02/2024</a:t>
            </a:fld>
            <a:endParaRPr lang="en-A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F846A2-55EA-4737-A925-EECBAFDF074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267654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Subkey offset here is where you can find the </a:t>
            </a:r>
            <a:r>
              <a:rPr lang="en-US" dirty="0" err="1">
                <a:latin typeface="+mn-lt"/>
              </a:rPr>
              <a:t>SubKey</a:t>
            </a: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 data in memory (address). Subkey is the Run value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push: Places data onto the stack (a special area in memory).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call: Calls a function. Here it's used to call system functions that work with the Windows Registry.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D1D5DB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test: Checks if a value is zero or not.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 err="1">
                <a:solidFill>
                  <a:srgbClr val="D1D5DB"/>
                </a:solidFill>
                <a:effectLst/>
                <a:latin typeface="+mn-lt"/>
              </a:rPr>
              <a:t>jnz</a:t>
            </a: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: "Jump if Not Zero" - if the result of the test isn't zero, it jumps to another part of the code.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lea: "Load Effective Address" - gets the memory address of a value and stores it in a register.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mov: Moves data from one place to another.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Opens a registry key.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 err="1">
                <a:solidFill>
                  <a:srgbClr val="D1D5DB"/>
                </a:solidFill>
                <a:effectLst/>
                <a:latin typeface="+mn-lt"/>
              </a:rPr>
              <a:t>RRegOpenKeyExWegSetValueExW</a:t>
            </a: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: Sets a value in the registry.</a:t>
            </a:r>
          </a:p>
          <a:p>
            <a:endParaRPr lang="en-AE" dirty="0">
              <a:latin typeface="+mn-lt"/>
            </a:endParaRPr>
          </a:p>
          <a:p>
            <a:endParaRPr lang="en-AE" dirty="0">
              <a:latin typeface="+mn-lt"/>
            </a:endParaRPr>
          </a:p>
          <a:p>
            <a:endParaRPr lang="en-AE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45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2909917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55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8873560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56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4257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57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993137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58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879123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59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0330745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60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9241882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61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850955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62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229341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66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410906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67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686463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46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371496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68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6946888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69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6597290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70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3740460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71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9625587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72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0493474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73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5203694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74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4918253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75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442608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76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0511011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77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057473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47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713032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78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447440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48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93851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49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7402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51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49421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52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229541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53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823887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F846A2-55EA-4737-A925-EECBAFDF0742}" type="slidenum">
              <a:rPr lang="en-AE" smtClean="0"/>
              <a:t>54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333412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jpeg"/><Relationship Id="rId5" Type="http://schemas.openxmlformats.org/officeDocument/2006/relationships/image" Target="../media/image52.jpeg"/><Relationship Id="rId4" Type="http://schemas.openxmlformats.org/officeDocument/2006/relationships/image" Target="../media/image5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-3790950"/>
            <a:ext cx="18288000" cy="7581900"/>
          </a:xfrm>
          <a:custGeom>
            <a:avLst/>
            <a:gdLst/>
            <a:ahLst/>
            <a:cxnLst/>
            <a:rect l="l" t="t" r="r" b="b"/>
            <a:pathLst>
              <a:path w="18288000" h="7581900">
                <a:moveTo>
                  <a:pt x="0" y="7581900"/>
                </a:moveTo>
                <a:lnTo>
                  <a:pt x="18288000" y="7581900"/>
                </a:lnTo>
                <a:lnTo>
                  <a:pt x="18288000" y="0"/>
                </a:lnTo>
                <a:lnTo>
                  <a:pt x="0" y="0"/>
                </a:lnTo>
                <a:lnTo>
                  <a:pt x="0" y="758190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972" r="-10825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5527806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10" y="0"/>
                </a:lnTo>
                <a:lnTo>
                  <a:pt x="2068110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9929" y="961261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555189-C96D-BED5-F9A0-43AA0A3E3854}"/>
              </a:ext>
            </a:extLst>
          </p:cNvPr>
          <p:cNvSpPr txBox="1"/>
          <p:nvPr/>
        </p:nvSpPr>
        <p:spPr>
          <a:xfrm>
            <a:off x="3276600" y="4624324"/>
            <a:ext cx="134112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+mj-lt"/>
              </a:rPr>
              <a:t>Practical Malware Analysis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BB062B-50FF-AA0D-2893-277326017A72}"/>
              </a:ext>
            </a:extLst>
          </p:cNvPr>
          <p:cNvSpPr txBox="1"/>
          <p:nvPr/>
        </p:nvSpPr>
        <p:spPr>
          <a:xfrm>
            <a:off x="7417860" y="5816739"/>
            <a:ext cx="9144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CH 3: Advanced Static Analysis</a:t>
            </a:r>
            <a:endParaRPr lang="en-AE" sz="40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CPU Components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194845-DE9E-FCD4-D3AA-690C67245203}"/>
              </a:ext>
            </a:extLst>
          </p:cNvPr>
          <p:cNvSpPr txBox="1"/>
          <p:nvPr/>
        </p:nvSpPr>
        <p:spPr>
          <a:xfrm>
            <a:off x="2438400" y="3597139"/>
            <a:ext cx="96012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Control unit </a:t>
            </a:r>
          </a:p>
          <a:p>
            <a:r>
              <a:rPr lang="en-US" sz="3600" dirty="0">
                <a:solidFill>
                  <a:schemeClr val="bg1"/>
                </a:solidFill>
              </a:rPr>
              <a:t>Fetches instructions from RAM using a register named the instruction pointer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Registers </a:t>
            </a:r>
          </a:p>
          <a:p>
            <a:r>
              <a:rPr lang="en-US" sz="3600" dirty="0">
                <a:solidFill>
                  <a:schemeClr val="bg1"/>
                </a:solidFill>
              </a:rPr>
              <a:t>Data storage within the CPU </a:t>
            </a:r>
          </a:p>
          <a:p>
            <a:r>
              <a:rPr lang="en-US" sz="3600" dirty="0">
                <a:solidFill>
                  <a:schemeClr val="bg1"/>
                </a:solidFill>
              </a:rPr>
              <a:t>Faster than RAM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ALU (Arithmetic Logic Unit) </a:t>
            </a:r>
          </a:p>
          <a:p>
            <a:r>
              <a:rPr lang="en-US" sz="3600" dirty="0">
                <a:solidFill>
                  <a:schemeClr val="bg1"/>
                </a:solidFill>
              </a:rPr>
              <a:t>Executes an instruction and places results in registers or RAM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7831FE-EE94-74BE-D2AB-A4E7C292E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0" y="3806390"/>
            <a:ext cx="5119599" cy="434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7217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Main Memory (RAM)</a:t>
            </a:r>
            <a:endParaRPr lang="en-AE" sz="60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D009AF-E290-9B98-F961-AA25128BEC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1200" y="3086100"/>
            <a:ext cx="6705600" cy="632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80779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Data Section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4F09A-BE53-9DDD-AE33-4FD0D7E1D062}"/>
              </a:ext>
            </a:extLst>
          </p:cNvPr>
          <p:cNvSpPr txBox="1"/>
          <p:nvPr/>
        </p:nvSpPr>
        <p:spPr>
          <a:xfrm>
            <a:off x="3259609" y="3712339"/>
            <a:ext cx="1066163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Values placed in RAM when a program loads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b="1" dirty="0">
              <a:solidFill>
                <a:srgbClr val="FFFF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Sometimes these values are called static </a:t>
            </a:r>
          </a:p>
          <a:p>
            <a:r>
              <a:rPr lang="en-US" sz="3600" dirty="0">
                <a:solidFill>
                  <a:schemeClr val="bg1"/>
                </a:solidFill>
              </a:rPr>
              <a:t>	They may not change while the program is running</a:t>
            </a:r>
          </a:p>
          <a:p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Sometimes these values are called global </a:t>
            </a:r>
          </a:p>
          <a:p>
            <a:r>
              <a:rPr lang="en-US" sz="3600" dirty="0">
                <a:solidFill>
                  <a:schemeClr val="bg1"/>
                </a:solidFill>
              </a:rPr>
              <a:t>	Available to any part of the program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68293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Code Section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4F09A-BE53-9DDD-AE33-4FD0D7E1D062}"/>
              </a:ext>
            </a:extLst>
          </p:cNvPr>
          <p:cNvSpPr txBox="1"/>
          <p:nvPr/>
        </p:nvSpPr>
        <p:spPr>
          <a:xfrm>
            <a:off x="5234914" y="4543335"/>
            <a:ext cx="106616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/>
                </a:solidFill>
              </a:rPr>
              <a:t>Instructions for the CPU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/>
                </a:solidFill>
              </a:rPr>
              <a:t>Controls what the program does</a:t>
            </a:r>
            <a:endParaRPr lang="en-AE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75986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Heap Section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4F09A-BE53-9DDD-AE33-4FD0D7E1D062}"/>
              </a:ext>
            </a:extLst>
          </p:cNvPr>
          <p:cNvSpPr txBox="1"/>
          <p:nvPr/>
        </p:nvSpPr>
        <p:spPr>
          <a:xfrm>
            <a:off x="2743201" y="3771900"/>
            <a:ext cx="8763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/>
                </a:solidFill>
              </a:rPr>
              <a:t>Dynamic memory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rgbClr val="FFFF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/>
                </a:solidFill>
              </a:rPr>
              <a:t>Changes frequently during program execution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rgbClr val="FFFF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/>
                </a:solidFill>
              </a:rPr>
              <a:t>Program creates (allocates) new values, and eliminates (frees) them when they are no longer needed</a:t>
            </a:r>
            <a:endParaRPr lang="en-AE" sz="3600" dirty="0">
              <a:solidFill>
                <a:srgbClr val="FFFF00"/>
              </a:solidFill>
            </a:endParaRPr>
          </a:p>
        </p:txBody>
      </p:sp>
      <p:pic>
        <p:nvPicPr>
          <p:cNvPr id="1026" name="Picture 2" descr="x86 Assembly and Call Stack | Computer Security">
            <a:extLst>
              <a:ext uri="{FF2B5EF4-FFF2-40B4-BE49-F238E27FC236}">
                <a16:creationId xmlns:a16="http://schemas.microsoft.com/office/drawing/2014/main" id="{DCB1ECBE-CE8E-536E-B43A-AFB803F6B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5800" y="2628900"/>
            <a:ext cx="5486400" cy="539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505411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Stack Section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4F09A-BE53-9DDD-AE33-4FD0D7E1D062}"/>
              </a:ext>
            </a:extLst>
          </p:cNvPr>
          <p:cNvSpPr txBox="1"/>
          <p:nvPr/>
        </p:nvSpPr>
        <p:spPr>
          <a:xfrm>
            <a:off x="2667000" y="4266337"/>
            <a:ext cx="8763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/>
                </a:solidFill>
              </a:rPr>
              <a:t>Local variables and parameters for functions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/>
                </a:solidFill>
              </a:rPr>
              <a:t>Helps programs flow</a:t>
            </a:r>
            <a:endParaRPr lang="en-AE" sz="3600" dirty="0">
              <a:solidFill>
                <a:srgbClr val="FFFF00"/>
              </a:solidFill>
            </a:endParaRPr>
          </a:p>
        </p:txBody>
      </p:sp>
      <p:pic>
        <p:nvPicPr>
          <p:cNvPr id="2050" name="Picture 2" descr="Differences between Stack and Heap">
            <a:extLst>
              <a:ext uri="{FF2B5EF4-FFF2-40B4-BE49-F238E27FC236}">
                <a16:creationId xmlns:a16="http://schemas.microsoft.com/office/drawing/2014/main" id="{0535072F-A24C-CBDB-30E5-A75968EBA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400" y="3771900"/>
            <a:ext cx="6934200" cy="363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49475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Assembler Instructions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4F09A-BE53-9DDD-AE33-4FD0D7E1D062}"/>
              </a:ext>
            </a:extLst>
          </p:cNvPr>
          <p:cNvSpPr txBox="1"/>
          <p:nvPr/>
        </p:nvSpPr>
        <p:spPr>
          <a:xfrm>
            <a:off x="1524000" y="3785382"/>
            <a:ext cx="8763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Mnemonic followed by operands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mov </a:t>
            </a:r>
            <a:r>
              <a:rPr lang="en-US" sz="3600" b="1" dirty="0" err="1">
                <a:solidFill>
                  <a:srgbClr val="FFFF00"/>
                </a:solidFill>
              </a:rPr>
              <a:t>ecx</a:t>
            </a:r>
            <a:r>
              <a:rPr lang="en-US" sz="3600" b="1" dirty="0">
                <a:solidFill>
                  <a:srgbClr val="FFFF00"/>
                </a:solidFill>
              </a:rPr>
              <a:t>, 0x42 </a:t>
            </a:r>
          </a:p>
          <a:p>
            <a:r>
              <a:rPr lang="en-US" sz="3600" dirty="0">
                <a:solidFill>
                  <a:schemeClr val="bg1"/>
                </a:solidFill>
              </a:rPr>
              <a:t>	Move into Extended C register the value 42 (hex)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mov </a:t>
            </a:r>
            <a:r>
              <a:rPr lang="en-US" sz="3600" dirty="0" err="1">
                <a:solidFill>
                  <a:schemeClr val="bg1"/>
                </a:solidFill>
              </a:rPr>
              <a:t>ecx</a:t>
            </a:r>
            <a:r>
              <a:rPr lang="en-US" sz="3600" dirty="0">
                <a:solidFill>
                  <a:schemeClr val="bg1"/>
                </a:solidFill>
              </a:rPr>
              <a:t> is 0xB9 in hexadecimal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The value 42 is 0x4200000000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In binary this instruction is 0xB942000000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E38513-71F5-FB04-033A-CDEA2B25E1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0" y="8116475"/>
            <a:ext cx="9191625" cy="18097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F5599E-1C06-B5CE-60E1-EBC27BAF4D2B}"/>
              </a:ext>
            </a:extLst>
          </p:cNvPr>
          <p:cNvSpPr txBox="1"/>
          <p:nvPr/>
        </p:nvSpPr>
        <p:spPr>
          <a:xfrm>
            <a:off x="10972800" y="4486371"/>
            <a:ext cx="9144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Note: </a:t>
            </a:r>
            <a:r>
              <a:rPr lang="en-US" sz="3600" dirty="0">
                <a:solidFill>
                  <a:srgbClr val="FFFF00"/>
                </a:solidFill>
              </a:rPr>
              <a:t>We're using the Intel format </a:t>
            </a:r>
          </a:p>
          <a:p>
            <a:r>
              <a:rPr lang="en-US" sz="3600" dirty="0">
                <a:solidFill>
                  <a:schemeClr val="bg1"/>
                </a:solidFill>
              </a:rPr>
              <a:t>AT&amp;T format reverses the source and destination positions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818531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Endianness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4F09A-BE53-9DDD-AE33-4FD0D7E1D062}"/>
              </a:ext>
            </a:extLst>
          </p:cNvPr>
          <p:cNvSpPr txBox="1"/>
          <p:nvPr/>
        </p:nvSpPr>
        <p:spPr>
          <a:xfrm>
            <a:off x="1616323" y="3378375"/>
            <a:ext cx="882500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Little-Endian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Least significant byte first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0x42 as a 64-bit value would be 0x42000000  Network data uses big-endian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x86 programs use little-endian</a:t>
            </a:r>
            <a:endParaRPr lang="en-AE" sz="36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5A577C-E913-79FE-2E87-5EFE2674D77D}"/>
              </a:ext>
            </a:extLst>
          </p:cNvPr>
          <p:cNvSpPr txBox="1"/>
          <p:nvPr/>
        </p:nvSpPr>
        <p:spPr>
          <a:xfrm>
            <a:off x="11073750" y="3378375"/>
            <a:ext cx="5867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Big-Endian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Most significant byte first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0x42 as a 64-bit value would be 0x00000042 </a:t>
            </a:r>
          </a:p>
        </p:txBody>
      </p:sp>
      <p:pic>
        <p:nvPicPr>
          <p:cNvPr id="3074" name="Picture 2" descr="Big Endian and Little Endian in Memory -">
            <a:extLst>
              <a:ext uri="{FF2B5EF4-FFF2-40B4-BE49-F238E27FC236}">
                <a16:creationId xmlns:a16="http://schemas.microsoft.com/office/drawing/2014/main" id="{763E1A44-DA5A-1DBC-21A9-7C02287E6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8845" y="6533035"/>
            <a:ext cx="6170310" cy="347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85937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95401" y="7415413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4" y="0"/>
                </a:lnTo>
                <a:lnTo>
                  <a:pt x="3896594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flipH="1">
            <a:off x="-1295400" y="-994137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 flipH="1">
            <a:off x="15203659" y="7415413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15193108" y="-994137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3" y="0"/>
                </a:lnTo>
                <a:lnTo>
                  <a:pt x="3896593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4325150" y="952500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IP Addresses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B3B876-B710-54E1-3853-E27CE8A82AEE}"/>
              </a:ext>
            </a:extLst>
          </p:cNvPr>
          <p:cNvSpPr txBox="1"/>
          <p:nvPr/>
        </p:nvSpPr>
        <p:spPr>
          <a:xfrm>
            <a:off x="762000" y="3387847"/>
            <a:ext cx="1353511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IP Addresses identification is crucial in malware analysis, as it let us identify the attacker server</a:t>
            </a:r>
            <a:endParaRPr lang="en-AE" sz="3600" b="1" dirty="0">
              <a:solidFill>
                <a:srgbClr val="FFFF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BCB841-D9FB-2A9E-E045-BBB27345DBE8}"/>
              </a:ext>
            </a:extLst>
          </p:cNvPr>
          <p:cNvSpPr txBox="1"/>
          <p:nvPr/>
        </p:nvSpPr>
        <p:spPr>
          <a:xfrm>
            <a:off x="3200400" y="5076886"/>
            <a:ext cx="776200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127.0.0.1, or in hex, 7F 00 00 01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Sent over the network as 0x7F000001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Stored in RAM as 0x0100007F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10694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H="1">
            <a:off x="-1948297" y="3381023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15316200" y="3196863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3" y="0"/>
                </a:lnTo>
                <a:lnTo>
                  <a:pt x="3896593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24200" y="1181100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Operands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BCB841-D9FB-2A9E-E045-BBB27345DBE8}"/>
              </a:ext>
            </a:extLst>
          </p:cNvPr>
          <p:cNvSpPr txBox="1"/>
          <p:nvPr/>
        </p:nvSpPr>
        <p:spPr>
          <a:xfrm>
            <a:off x="3352800" y="3619500"/>
            <a:ext cx="776200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Immediate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Fixed values like 0x42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Register</a:t>
            </a:r>
            <a:r>
              <a:rPr lang="en-US" sz="3600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 err="1">
                <a:solidFill>
                  <a:schemeClr val="bg1"/>
                </a:solidFill>
              </a:rPr>
              <a:t>eax</a:t>
            </a:r>
            <a:r>
              <a:rPr lang="en-US" sz="3600" dirty="0">
                <a:solidFill>
                  <a:schemeClr val="bg1"/>
                </a:solidFill>
              </a:rPr>
              <a:t>, </a:t>
            </a:r>
            <a:r>
              <a:rPr lang="en-US" sz="3600" dirty="0" err="1">
                <a:solidFill>
                  <a:schemeClr val="bg1"/>
                </a:solidFill>
              </a:rPr>
              <a:t>ebx</a:t>
            </a:r>
            <a:r>
              <a:rPr lang="en-US" sz="3600" dirty="0">
                <a:solidFill>
                  <a:schemeClr val="bg1"/>
                </a:solidFill>
              </a:rPr>
              <a:t>, </a:t>
            </a:r>
            <a:r>
              <a:rPr lang="en-US" sz="3600" dirty="0" err="1">
                <a:solidFill>
                  <a:schemeClr val="bg1"/>
                </a:solidFill>
              </a:rPr>
              <a:t>ecx</a:t>
            </a:r>
            <a:r>
              <a:rPr lang="en-US" sz="3600" dirty="0">
                <a:solidFill>
                  <a:schemeClr val="bg1"/>
                </a:solidFill>
              </a:rPr>
              <a:t>, and so on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Memory address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Denoted with brackets, like [</a:t>
            </a:r>
            <a:r>
              <a:rPr lang="en-US" sz="3600" dirty="0" err="1">
                <a:solidFill>
                  <a:schemeClr val="bg1"/>
                </a:solidFill>
              </a:rPr>
              <a:t>eax</a:t>
            </a:r>
            <a:r>
              <a:rPr lang="en-US" sz="3600" dirty="0">
                <a:solidFill>
                  <a:schemeClr val="bg1"/>
                </a:solidFill>
              </a:rPr>
              <a:t>]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55046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916047" y="8831647"/>
            <a:ext cx="12076659" cy="7637425"/>
          </a:xfrm>
          <a:custGeom>
            <a:avLst/>
            <a:gdLst/>
            <a:ahLst/>
            <a:cxnLst/>
            <a:rect l="l" t="t" r="r" b="b"/>
            <a:pathLst>
              <a:path w="12076659" h="7637425">
                <a:moveTo>
                  <a:pt x="0" y="0"/>
                </a:moveTo>
                <a:lnTo>
                  <a:pt x="12076659" y="0"/>
                </a:lnTo>
                <a:lnTo>
                  <a:pt x="12076659" y="7637425"/>
                </a:lnTo>
                <a:lnTo>
                  <a:pt x="0" y="76374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958" r="-2958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>
            <a:off x="2916047" y="-5095497"/>
            <a:ext cx="12076659" cy="7210772"/>
          </a:xfrm>
          <a:custGeom>
            <a:avLst/>
            <a:gdLst/>
            <a:ahLst/>
            <a:cxnLst/>
            <a:rect l="l" t="t" r="r" b="b"/>
            <a:pathLst>
              <a:path w="12076659" h="7210772">
                <a:moveTo>
                  <a:pt x="0" y="0"/>
                </a:moveTo>
                <a:lnTo>
                  <a:pt x="12076659" y="0"/>
                </a:lnTo>
                <a:lnTo>
                  <a:pt x="12076659" y="7210772"/>
                </a:lnTo>
                <a:lnTo>
                  <a:pt x="0" y="72107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561691" y="9068677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10" y="0"/>
                </a:lnTo>
                <a:lnTo>
                  <a:pt x="2068110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95631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A6B64B-7CED-23D5-DF1F-E75797875252}"/>
              </a:ext>
            </a:extLst>
          </p:cNvPr>
          <p:cNvSpPr txBox="1"/>
          <p:nvPr/>
        </p:nvSpPr>
        <p:spPr>
          <a:xfrm>
            <a:off x="6019800" y="2400300"/>
            <a:ext cx="6781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Levels of Abstraction</a:t>
            </a:r>
            <a:endParaRPr lang="en-AE" sz="6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D1C96E-3345-479B-9821-265EE23412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9800" y="3813992"/>
            <a:ext cx="6372225" cy="461962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H="1">
            <a:off x="-1948297" y="3381023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12107280" y="2855163"/>
            <a:ext cx="5105400" cy="5115277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3" y="0"/>
                </a:lnTo>
                <a:lnTo>
                  <a:pt x="3896593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2963280" y="1059471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Registers</a:t>
            </a:r>
            <a:endParaRPr lang="en-AE" sz="60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AB720D-E341-A7E0-4BA2-DDD65E7C4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21866" y="3287089"/>
            <a:ext cx="6276228" cy="41290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2819400" y="3543300"/>
            <a:ext cx="1011467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General registers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Used by the CPU during execution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Segment registers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Used to track sections of memory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Status flags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Used to make decisions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Instruction pointer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Address of next instruction to execute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077017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H="1">
            <a:off x="-1885226" y="-887166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14478000" y="2794162"/>
            <a:ext cx="5105400" cy="5115277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3" y="0"/>
                </a:lnTo>
                <a:lnTo>
                  <a:pt x="3896593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2963280" y="1059471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Size Of Registers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1993782" y="3619500"/>
            <a:ext cx="1011467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General registers are all 32 bits in size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Can be referenced as either 32bits (</a:t>
            </a:r>
            <a:r>
              <a:rPr lang="en-US" sz="3600" dirty="0" err="1">
                <a:solidFill>
                  <a:schemeClr val="bg1"/>
                </a:solidFill>
              </a:rPr>
              <a:t>edx</a:t>
            </a:r>
            <a:r>
              <a:rPr lang="en-US" sz="3600" dirty="0">
                <a:solidFill>
                  <a:schemeClr val="bg1"/>
                </a:solidFill>
              </a:rPr>
              <a:t>) or 16 bits (dx)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Four registers (</a:t>
            </a:r>
            <a:r>
              <a:rPr lang="en-US" sz="3600" b="1" dirty="0" err="1">
                <a:solidFill>
                  <a:srgbClr val="FFFF00"/>
                </a:solidFill>
              </a:rPr>
              <a:t>eax</a:t>
            </a:r>
            <a:r>
              <a:rPr lang="en-US" sz="3600" b="1" dirty="0">
                <a:solidFill>
                  <a:srgbClr val="FFFF00"/>
                </a:solidFill>
              </a:rPr>
              <a:t>, </a:t>
            </a:r>
            <a:r>
              <a:rPr lang="en-US" sz="3600" b="1" dirty="0" err="1">
                <a:solidFill>
                  <a:srgbClr val="FFFF00"/>
                </a:solidFill>
              </a:rPr>
              <a:t>ebx</a:t>
            </a:r>
            <a:r>
              <a:rPr lang="en-US" sz="3600" b="1" dirty="0">
                <a:solidFill>
                  <a:srgbClr val="FFFF00"/>
                </a:solidFill>
              </a:rPr>
              <a:t>, </a:t>
            </a:r>
            <a:r>
              <a:rPr lang="en-US" sz="3600" b="1" dirty="0" err="1">
                <a:solidFill>
                  <a:srgbClr val="FFFF00"/>
                </a:solidFill>
              </a:rPr>
              <a:t>ecx</a:t>
            </a:r>
            <a:r>
              <a:rPr lang="en-US" sz="3600" b="1" dirty="0">
                <a:solidFill>
                  <a:srgbClr val="FFFF00"/>
                </a:solidFill>
              </a:rPr>
              <a:t>, </a:t>
            </a:r>
            <a:r>
              <a:rPr lang="en-US" sz="3600" b="1" dirty="0" err="1">
                <a:solidFill>
                  <a:srgbClr val="FFFF00"/>
                </a:solidFill>
              </a:rPr>
              <a:t>edx</a:t>
            </a:r>
            <a:r>
              <a:rPr lang="en-US" sz="3600" b="1" dirty="0">
                <a:solidFill>
                  <a:srgbClr val="FFFF00"/>
                </a:solidFill>
              </a:rPr>
              <a:t>) can also be referenced as 8-bit values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AL is lowest 8 bits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AH is higher 8 bits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A464C9-ED28-8817-F048-89EE70A80D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73000" y="3650566"/>
            <a:ext cx="5515260" cy="381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07908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H="1">
            <a:off x="-1676400" y="788670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2963280" y="1059471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General Registers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3319056" y="3467100"/>
            <a:ext cx="1248421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Typically store data or memory addresses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Normally interchangeable </a:t>
            </a: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Some instructions reference specific registers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Multiplication and division use EAX and EDX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Conventions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Compilers use registers in consistent ways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EAX contains the return value for function calls</a:t>
            </a:r>
            <a:endParaRPr lang="en-AE" sz="36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flipH="1">
            <a:off x="16002000" y="-163830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794196846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H="1">
            <a:off x="-1676400" y="788670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2963280" y="1059471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Flags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2964452" y="3390900"/>
            <a:ext cx="6248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EFLAGS is a status register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32 bits in size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Each bit is a flag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SET (1) or Cleared (0)</a:t>
            </a:r>
            <a:endParaRPr lang="en-AE" sz="36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flipH="1">
            <a:off x="16002000" y="-163830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4098" name="Picture 2" descr="assembly - x86 register flag abbreviations - Stack Overflow">
            <a:extLst>
              <a:ext uri="{FF2B5EF4-FFF2-40B4-BE49-F238E27FC236}">
                <a16:creationId xmlns:a16="http://schemas.microsoft.com/office/drawing/2014/main" id="{4B476567-01E7-0240-E7E4-DB2186490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2059" y="2628900"/>
            <a:ext cx="5739941" cy="5861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361754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H="1">
            <a:off x="-1676400" y="788670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2963280" y="1059471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Important Flags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2968126" y="3162300"/>
            <a:ext cx="1235174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ZF Zero flag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Set when the result of an operation is zero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CF Carry flag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Set when result is too large or small for destination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SF Sign Flag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Set when result is negative, or when most significant bit is set after arithmetic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TF Trap Flag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Used for debugging—if set, processor executes only one instruction at a time</a:t>
            </a:r>
            <a:endParaRPr lang="en-AE" sz="36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flipH="1">
            <a:off x="16002000" y="-163830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065645922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H="1">
            <a:off x="-1689138" y="308610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2667000" y="1239311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EIP (Extended Instruction Pointer) 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2968126" y="3162300"/>
            <a:ext cx="1235174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Contains the memory address of the next instruction to be executed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If EIP contains wrong data, the CPU will fetch non-legitimate instructions and crash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Buffer overflows target EIP</a:t>
            </a:r>
            <a:endParaRPr lang="en-AE" sz="36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flipH="1">
            <a:off x="16078200" y="278130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868418502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H="1">
            <a:off x="-1600200" y="-707326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Simple Instructions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947658" y="4076700"/>
            <a:ext cx="85344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mov destination, source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Moves data from one location to another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Remember indirect addressing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[</a:t>
            </a:r>
            <a:r>
              <a:rPr lang="en-US" sz="3600" dirty="0" err="1">
                <a:solidFill>
                  <a:schemeClr val="bg1"/>
                </a:solidFill>
              </a:rPr>
              <a:t>ebx</a:t>
            </a:r>
            <a:r>
              <a:rPr lang="en-US" sz="3600" dirty="0">
                <a:solidFill>
                  <a:schemeClr val="bg1"/>
                </a:solidFill>
              </a:rPr>
              <a:t>] means the memory location pointed to by EBX</a:t>
            </a:r>
            <a:endParaRPr lang="en-AE" sz="36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flipH="1">
            <a:off x="15791551" y="-95250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8B7B83-708A-149A-57BD-7C7A98D31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0297" y="3537166"/>
            <a:ext cx="7772400" cy="449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499288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600200" y="-707326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Lea (Load Effective Address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947658" y="4076700"/>
            <a:ext cx="85344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lea destination, source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lea </a:t>
            </a:r>
            <a:r>
              <a:rPr lang="en-US" sz="3600" b="1" dirty="0" err="1">
                <a:solidFill>
                  <a:srgbClr val="FFFF00"/>
                </a:solidFill>
              </a:rPr>
              <a:t>eax</a:t>
            </a:r>
            <a:r>
              <a:rPr lang="en-US" sz="3600" b="1" dirty="0">
                <a:solidFill>
                  <a:srgbClr val="FFFF00"/>
                </a:solidFill>
              </a:rPr>
              <a:t>, [ebx+8]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Puts </a:t>
            </a:r>
            <a:r>
              <a:rPr lang="en-US" sz="3600" dirty="0" err="1">
                <a:solidFill>
                  <a:schemeClr val="bg1"/>
                </a:solidFill>
              </a:rPr>
              <a:t>ebx</a:t>
            </a:r>
            <a:r>
              <a:rPr lang="en-US" sz="3600" dirty="0">
                <a:solidFill>
                  <a:schemeClr val="bg1"/>
                </a:solidFill>
              </a:rPr>
              <a:t> + 8 into </a:t>
            </a:r>
            <a:r>
              <a:rPr lang="en-US" sz="3600" dirty="0" err="1">
                <a:solidFill>
                  <a:schemeClr val="bg1"/>
                </a:solidFill>
              </a:rPr>
              <a:t>eax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Compare – mov </a:t>
            </a:r>
            <a:r>
              <a:rPr lang="en-US" sz="3600" b="1" dirty="0" err="1">
                <a:solidFill>
                  <a:srgbClr val="FFFF00"/>
                </a:solidFill>
              </a:rPr>
              <a:t>eax</a:t>
            </a:r>
            <a:r>
              <a:rPr lang="en-US" sz="3600" b="1" dirty="0">
                <a:solidFill>
                  <a:srgbClr val="FFFF00"/>
                </a:solidFill>
              </a:rPr>
              <a:t>, [ebx+8]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Moves the data at location ebx+8 into </a:t>
            </a:r>
            <a:r>
              <a:rPr lang="en-US" sz="3600" dirty="0" err="1">
                <a:solidFill>
                  <a:schemeClr val="bg1"/>
                </a:solidFill>
              </a:rPr>
              <a:t>eax</a:t>
            </a:r>
            <a:endParaRPr lang="en-AE" sz="36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772307" y="-99520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0AACF4-4166-9B12-4696-6495DB1AFB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0" y="3438558"/>
            <a:ext cx="8029860" cy="413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54028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600200" y="-707326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Arithmetic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3162729" y="3800032"/>
            <a:ext cx="85344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sub</a:t>
            </a:r>
            <a:r>
              <a:rPr lang="en-US" sz="3600" dirty="0">
                <a:solidFill>
                  <a:schemeClr val="bg1"/>
                </a:solidFill>
              </a:rPr>
              <a:t> Subtracts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add</a:t>
            </a:r>
            <a:r>
              <a:rPr lang="en-US" sz="3600" dirty="0">
                <a:solidFill>
                  <a:schemeClr val="bg1"/>
                </a:solidFill>
              </a:rPr>
              <a:t> Adds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rgbClr val="FFFF00"/>
                </a:solidFill>
              </a:rPr>
              <a:t>inc</a:t>
            </a:r>
            <a:r>
              <a:rPr lang="en-US" sz="3600" dirty="0">
                <a:solidFill>
                  <a:schemeClr val="bg1"/>
                </a:solidFill>
              </a:rPr>
              <a:t> Increments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dec</a:t>
            </a:r>
            <a:r>
              <a:rPr lang="en-US" sz="3600" dirty="0">
                <a:solidFill>
                  <a:schemeClr val="bg1"/>
                </a:solidFill>
              </a:rPr>
              <a:t> Decrements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rgbClr val="FFFF00"/>
                </a:solidFill>
              </a:rPr>
              <a:t>mul</a:t>
            </a:r>
            <a:r>
              <a:rPr lang="en-US" sz="3600" dirty="0">
                <a:solidFill>
                  <a:schemeClr val="bg1"/>
                </a:solidFill>
              </a:rPr>
              <a:t> Multiplies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div</a:t>
            </a:r>
            <a:r>
              <a:rPr lang="en-US" sz="3600" dirty="0">
                <a:solidFill>
                  <a:schemeClr val="bg1"/>
                </a:solidFill>
              </a:rPr>
              <a:t> Divides</a:t>
            </a:r>
            <a:endParaRPr lang="en-AE" sz="36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772307" y="-99520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6175585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948297" y="333870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NOP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3162728" y="3800032"/>
            <a:ext cx="1196723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Does nothing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0x90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 NOP sled is a series of no-operation instructions that lead a program's execution to malicious code.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Enable attackers to execute code without needing exact memory address</a:t>
            </a: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6000341" y="3007556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801681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406536" y="-2448038"/>
            <a:ext cx="7578885" cy="7591538"/>
          </a:xfrm>
          <a:custGeom>
            <a:avLst/>
            <a:gdLst/>
            <a:ahLst/>
            <a:cxnLst/>
            <a:rect l="l" t="t" r="r" b="b"/>
            <a:pathLst>
              <a:path w="7578885" h="7591538">
                <a:moveTo>
                  <a:pt x="0" y="0"/>
                </a:moveTo>
                <a:lnTo>
                  <a:pt x="7578886" y="0"/>
                </a:lnTo>
                <a:lnTo>
                  <a:pt x="7578886" y="7591538"/>
                </a:lnTo>
                <a:lnTo>
                  <a:pt x="0" y="75915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>
            <a:off x="-2088821" y="5000625"/>
            <a:ext cx="7578885" cy="7591538"/>
          </a:xfrm>
          <a:custGeom>
            <a:avLst/>
            <a:gdLst/>
            <a:ahLst/>
            <a:cxnLst/>
            <a:rect l="l" t="t" r="r" b="b"/>
            <a:pathLst>
              <a:path w="7578885" h="7591538">
                <a:moveTo>
                  <a:pt x="0" y="0"/>
                </a:moveTo>
                <a:lnTo>
                  <a:pt x="7578886" y="0"/>
                </a:lnTo>
                <a:lnTo>
                  <a:pt x="7578886" y="7591538"/>
                </a:lnTo>
                <a:lnTo>
                  <a:pt x="0" y="75915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714091" y="9221077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10" y="0"/>
                </a:lnTo>
                <a:lnTo>
                  <a:pt x="2068110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007226-0251-301C-FF1D-F1B649E384C5}"/>
              </a:ext>
            </a:extLst>
          </p:cNvPr>
          <p:cNvSpPr txBox="1"/>
          <p:nvPr/>
        </p:nvSpPr>
        <p:spPr>
          <a:xfrm>
            <a:off x="2971800" y="839899"/>
            <a:ext cx="6781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Levels of Abstraction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503342-6FB0-2AB9-397A-3A377815C52C}"/>
              </a:ext>
            </a:extLst>
          </p:cNvPr>
          <p:cNvSpPr txBox="1"/>
          <p:nvPr/>
        </p:nvSpPr>
        <p:spPr>
          <a:xfrm>
            <a:off x="2705100" y="3557587"/>
            <a:ext cx="73152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rgbClr val="FFFF00"/>
                </a:solidFill>
              </a:rPr>
              <a:t>Hardware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rgbClr val="FFFF00"/>
                </a:solidFill>
              </a:rPr>
              <a:t>Microcode</a:t>
            </a:r>
            <a:r>
              <a:rPr lang="en-US" sz="3600" dirty="0">
                <a:solidFill>
                  <a:schemeClr val="bg1"/>
                </a:solidFill>
              </a:rPr>
              <a:t> (Intel, AMD Docs)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rgbClr val="FFFF00"/>
                </a:solidFill>
              </a:rPr>
              <a:t>Machine code </a:t>
            </a:r>
            <a:r>
              <a:rPr lang="en-US" sz="3600" dirty="0">
                <a:solidFill>
                  <a:schemeClr val="bg1"/>
                </a:solidFill>
              </a:rPr>
              <a:t>(01)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rgbClr val="FFFF00"/>
                </a:solidFill>
              </a:rPr>
              <a:t>Low-level languages </a:t>
            </a:r>
            <a:r>
              <a:rPr lang="en-US" sz="3600" dirty="0">
                <a:solidFill>
                  <a:schemeClr val="bg1"/>
                </a:solidFill>
              </a:rPr>
              <a:t>(Assembly)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rgbClr val="FFFF00"/>
                </a:solidFill>
              </a:rPr>
              <a:t>High-level languages </a:t>
            </a:r>
            <a:r>
              <a:rPr lang="en-US" sz="3600" dirty="0">
                <a:solidFill>
                  <a:schemeClr val="bg1"/>
                </a:solidFill>
              </a:rPr>
              <a:t>(C#)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rgbClr val="FFFF00"/>
                </a:solidFill>
              </a:rPr>
              <a:t>Interpreted languages </a:t>
            </a:r>
            <a:r>
              <a:rPr lang="en-US" sz="3600" dirty="0">
                <a:solidFill>
                  <a:schemeClr val="bg1"/>
                </a:solidFill>
              </a:rPr>
              <a:t>(Python)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9218" name="Picture 2" descr="The best Assembly memes :) Memedroid">
            <a:extLst>
              <a:ext uri="{FF2B5EF4-FFF2-40B4-BE49-F238E27FC236}">
                <a16:creationId xmlns:a16="http://schemas.microsoft.com/office/drawing/2014/main" id="{257E5920-9B21-5F64-3F39-DA1C5F745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7037" y="3543300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7" y="-7760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The Stack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3276601" y="3143482"/>
            <a:ext cx="111252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Memory for functions, local variables, and flow control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Last in, First out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ESP (Extended Stack Pointer)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Top of stack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EBP (Extended Base Pointer)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Bottom of stack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PUSH puts data on the stack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POP takes data off the stack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To enter a function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Call or Enter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To exit a function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Leave or Ret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6000341" y="3007556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6146" name="Picture 2" descr="Guide to x86 Assembly">
            <a:extLst>
              <a:ext uri="{FF2B5EF4-FFF2-40B4-BE49-F238E27FC236}">
                <a16:creationId xmlns:a16="http://schemas.microsoft.com/office/drawing/2014/main" id="{EE848ED0-7378-715B-5E4B-CEB8D27D9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0" y="4328682"/>
            <a:ext cx="6315524" cy="4736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682671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7" y="-7760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Function Calls 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1600200" y="3397342"/>
            <a:ext cx="10668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Small programs that do one thing and return, like </a:t>
            </a:r>
            <a:r>
              <a:rPr lang="en-US" sz="3600" dirty="0" err="1">
                <a:solidFill>
                  <a:schemeClr val="bg1"/>
                </a:solidFill>
              </a:rPr>
              <a:t>printf</a:t>
            </a:r>
            <a:r>
              <a:rPr lang="en-US" sz="3600" dirty="0">
                <a:solidFill>
                  <a:schemeClr val="bg1"/>
                </a:solidFill>
              </a:rPr>
              <a:t>()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Prologue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Instructions at the start of a function that prepare stack and registers for the function to use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Epilogue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Instructions at the end of an end of a function that restore the stack and registers to their state before the function was called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6000341" y="3007556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13297929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7" y="-7760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276600" y="1259105"/>
            <a:ext cx="62907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Stack Frames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911363" y="-102704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F03E33-37CE-9BD2-3B9B-0800D2B4AD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3331945"/>
            <a:ext cx="5467350" cy="56959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306B3C-8A73-7865-08DC-29277D1AEF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7201" y="3331945"/>
            <a:ext cx="6889668" cy="56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183421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7" y="-7760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276600" y="1259105"/>
            <a:ext cx="62907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Conditionals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911363" y="-102704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E1E25F-36F1-49F4-FD4E-D3FC19C05A66}"/>
              </a:ext>
            </a:extLst>
          </p:cNvPr>
          <p:cNvSpPr txBox="1"/>
          <p:nvPr/>
        </p:nvSpPr>
        <p:spPr>
          <a:xfrm>
            <a:off x="3759591" y="3924300"/>
            <a:ext cx="1076881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test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Compares two values the way AND does, but does not alter them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test </a:t>
            </a:r>
            <a:r>
              <a:rPr lang="en-US" sz="3600" dirty="0" err="1">
                <a:solidFill>
                  <a:schemeClr val="bg1"/>
                </a:solidFill>
              </a:rPr>
              <a:t>eax</a:t>
            </a:r>
            <a:r>
              <a:rPr lang="en-US" sz="3600" dirty="0">
                <a:solidFill>
                  <a:schemeClr val="bg1"/>
                </a:solidFill>
              </a:rPr>
              <a:t>, </a:t>
            </a:r>
            <a:r>
              <a:rPr lang="en-US" sz="3600" dirty="0" err="1">
                <a:solidFill>
                  <a:schemeClr val="bg1"/>
                </a:solidFill>
              </a:rPr>
              <a:t>eax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r>
              <a:rPr lang="en-US" sz="3600" dirty="0">
                <a:solidFill>
                  <a:schemeClr val="bg1"/>
                </a:solidFill>
              </a:rPr>
              <a:t>	Sets Zero Flag if </a:t>
            </a:r>
            <a:r>
              <a:rPr lang="en-US" sz="3600" dirty="0" err="1">
                <a:solidFill>
                  <a:schemeClr val="bg1"/>
                </a:solidFill>
              </a:rPr>
              <a:t>eax</a:t>
            </a:r>
            <a:r>
              <a:rPr lang="en-US" sz="3600" dirty="0">
                <a:solidFill>
                  <a:schemeClr val="bg1"/>
                </a:solidFill>
              </a:rPr>
              <a:t> is zero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cmp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  <a:r>
              <a:rPr lang="en-US" sz="3600" b="1" dirty="0" err="1">
                <a:solidFill>
                  <a:srgbClr val="FFFF00"/>
                </a:solidFill>
              </a:rPr>
              <a:t>eax</a:t>
            </a:r>
            <a:r>
              <a:rPr lang="en-US" sz="3600" b="1" dirty="0">
                <a:solidFill>
                  <a:srgbClr val="FFFF00"/>
                </a:solidFill>
              </a:rPr>
              <a:t>, </a:t>
            </a:r>
            <a:r>
              <a:rPr lang="en-US" sz="3600" b="1" dirty="0" err="1">
                <a:solidFill>
                  <a:srgbClr val="FFFF00"/>
                </a:solidFill>
              </a:rPr>
              <a:t>ebx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Sets Zero Flag if the arguments are equal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70597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576439" y="-6998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276600" y="1259105"/>
            <a:ext cx="62907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Branching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911363" y="-95084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E1E25F-36F1-49F4-FD4E-D3FC19C05A66}"/>
              </a:ext>
            </a:extLst>
          </p:cNvPr>
          <p:cNvSpPr txBox="1"/>
          <p:nvPr/>
        </p:nvSpPr>
        <p:spPr>
          <a:xfrm>
            <a:off x="3759591" y="3924300"/>
            <a:ext cx="1076881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rgbClr val="FFFF00"/>
                </a:solidFill>
              </a:rPr>
              <a:t>Jz</a:t>
            </a:r>
            <a:r>
              <a:rPr lang="en-US" sz="3600" b="1" dirty="0">
                <a:solidFill>
                  <a:srgbClr val="FFFF00"/>
                </a:solidFill>
              </a:rPr>
              <a:t> loc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Jump to loc if the Zero Flag is set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 err="1">
                <a:solidFill>
                  <a:srgbClr val="FFFF00"/>
                </a:solidFill>
              </a:rPr>
              <a:t>Jnz</a:t>
            </a:r>
            <a:r>
              <a:rPr lang="en-US" sz="3600" b="1" dirty="0">
                <a:solidFill>
                  <a:srgbClr val="FFFF00"/>
                </a:solidFill>
              </a:rPr>
              <a:t> loc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Jump to loc if the Zero Flag is cleared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436437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2186038" y="3033908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276600" y="1259105"/>
            <a:ext cx="62907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 Main Method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911364" y="278295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E1E25F-36F1-49F4-FD4E-D3FC19C05A66}"/>
              </a:ext>
            </a:extLst>
          </p:cNvPr>
          <p:cNvSpPr txBox="1"/>
          <p:nvPr/>
        </p:nvSpPr>
        <p:spPr>
          <a:xfrm>
            <a:off x="3071446" y="2932062"/>
            <a:ext cx="1214510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Every C program has a main() function</a:t>
            </a:r>
          </a:p>
          <a:p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int main(int </a:t>
            </a:r>
            <a:r>
              <a:rPr lang="en-US" sz="3600" b="1" dirty="0" err="1">
                <a:solidFill>
                  <a:srgbClr val="FFFF00"/>
                </a:solidFill>
              </a:rPr>
              <a:t>argc</a:t>
            </a:r>
            <a:r>
              <a:rPr lang="en-US" sz="3600" b="1" dirty="0">
                <a:solidFill>
                  <a:srgbClr val="FFFF00"/>
                </a:solidFill>
              </a:rPr>
              <a:t>, char** </a:t>
            </a:r>
            <a:r>
              <a:rPr lang="en-US" sz="3600" b="1" dirty="0" err="1">
                <a:solidFill>
                  <a:srgbClr val="FFFF00"/>
                </a:solidFill>
              </a:rPr>
              <a:t>argv</a:t>
            </a:r>
            <a:r>
              <a:rPr lang="en-US" sz="3600" b="1" dirty="0">
                <a:solidFill>
                  <a:srgbClr val="FFFF00"/>
                </a:solidFill>
              </a:rPr>
              <a:t>)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chemeClr val="bg1"/>
                </a:solidFill>
              </a:rPr>
              <a:t>argc</a:t>
            </a:r>
            <a:r>
              <a:rPr lang="en-US" sz="3600" dirty="0">
                <a:solidFill>
                  <a:schemeClr val="bg1"/>
                </a:solidFill>
              </a:rPr>
              <a:t> contains the number of arguments on the command line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chemeClr val="bg1"/>
                </a:solidFill>
              </a:rPr>
              <a:t>argv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dirty="0">
                <a:solidFill>
                  <a:schemeClr val="bg1"/>
                </a:solidFill>
              </a:rPr>
              <a:t>is a pointer to an array of names containing the arguments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AE" sz="3600" b="1" dirty="0">
                <a:solidFill>
                  <a:schemeClr val="bg1"/>
                </a:solidFill>
              </a:rPr>
              <a:t>Example: </a:t>
            </a:r>
            <a:r>
              <a:rPr lang="en-AE" sz="3600" dirty="0">
                <a:solidFill>
                  <a:schemeClr val="bg1"/>
                </a:solidFill>
              </a:rPr>
              <a:t>./run 1</a:t>
            </a:r>
          </a:p>
          <a:p>
            <a:r>
              <a:rPr lang="en-US" sz="3600" dirty="0">
                <a:solidFill>
                  <a:srgbClr val="FFFF00"/>
                </a:solidFill>
              </a:rPr>
              <a:t>A</a:t>
            </a:r>
            <a:r>
              <a:rPr lang="en-AE" sz="3600" dirty="0" err="1">
                <a:solidFill>
                  <a:srgbClr val="FFFF00"/>
                </a:solidFill>
              </a:rPr>
              <a:t>rgc</a:t>
            </a:r>
            <a:r>
              <a:rPr lang="en-AE" sz="3600" dirty="0">
                <a:solidFill>
                  <a:srgbClr val="FFFF00"/>
                </a:solidFill>
              </a:rPr>
              <a:t> </a:t>
            </a:r>
            <a:r>
              <a:rPr lang="en-AE" sz="3600" dirty="0">
                <a:solidFill>
                  <a:schemeClr val="bg1"/>
                </a:solidFill>
              </a:rPr>
              <a:t>= 2</a:t>
            </a:r>
          </a:p>
          <a:p>
            <a:r>
              <a:rPr lang="en-US" sz="3600" dirty="0">
                <a:solidFill>
                  <a:srgbClr val="FFFF00"/>
                </a:solidFill>
              </a:rPr>
              <a:t>A</a:t>
            </a:r>
            <a:r>
              <a:rPr lang="en-AE" sz="3600" dirty="0" err="1">
                <a:solidFill>
                  <a:srgbClr val="FFFF00"/>
                </a:solidFill>
              </a:rPr>
              <a:t>rgv</a:t>
            </a:r>
            <a:r>
              <a:rPr lang="en-AE" sz="3600" dirty="0">
                <a:solidFill>
                  <a:srgbClr val="FFFF00"/>
                </a:solidFill>
              </a:rPr>
              <a:t>[0] </a:t>
            </a:r>
            <a:r>
              <a:rPr lang="en-AE" sz="3600" dirty="0">
                <a:solidFill>
                  <a:schemeClr val="bg1"/>
                </a:solidFill>
              </a:rPr>
              <a:t>= run</a:t>
            </a:r>
          </a:p>
          <a:p>
            <a:r>
              <a:rPr lang="en-US" sz="3600" dirty="0">
                <a:solidFill>
                  <a:srgbClr val="FFFF00"/>
                </a:solidFill>
              </a:rPr>
              <a:t>A</a:t>
            </a:r>
            <a:r>
              <a:rPr lang="en-AE" sz="3600" dirty="0" err="1">
                <a:solidFill>
                  <a:srgbClr val="FFFF00"/>
                </a:solidFill>
              </a:rPr>
              <a:t>rgv</a:t>
            </a:r>
            <a:r>
              <a:rPr lang="en-AE" sz="3600" dirty="0">
                <a:solidFill>
                  <a:srgbClr val="FFFF00"/>
                </a:solidFill>
              </a:rPr>
              <a:t>[1] </a:t>
            </a:r>
            <a:r>
              <a:rPr lang="en-AE" sz="3600" dirty="0">
                <a:solidFill>
                  <a:schemeClr val="bg1"/>
                </a:solidFill>
              </a:rPr>
              <a:t>= 1</a:t>
            </a:r>
          </a:p>
        </p:txBody>
      </p:sp>
    </p:spTree>
    <p:extLst>
      <p:ext uri="{BB962C8B-B14F-4D97-AF65-F5344CB8AC3E}">
        <p14:creationId xmlns:p14="http://schemas.microsoft.com/office/powerpoint/2010/main" val="1615801429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1042" y="9579873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16083-C785-3351-D769-816AA6AC72B8}"/>
              </a:ext>
            </a:extLst>
          </p:cNvPr>
          <p:cNvSpPr txBox="1"/>
          <p:nvPr/>
        </p:nvSpPr>
        <p:spPr>
          <a:xfrm>
            <a:off x="3664634" y="1181100"/>
            <a:ext cx="109587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+mj-lt"/>
              </a:rPr>
              <a:t>IDA (I</a:t>
            </a:r>
            <a:r>
              <a:rPr lang="en-US" sz="6000" b="0" i="0" dirty="0">
                <a:solidFill>
                  <a:srgbClr val="E8EAED"/>
                </a:solidFill>
                <a:effectLst/>
                <a:latin typeface="+mj-lt"/>
              </a:rPr>
              <a:t>nteractive Disassembler)</a:t>
            </a:r>
            <a:endParaRPr lang="en-AE" sz="6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172" name="Picture 4" descr="The Interactive Disassembler – IDA Pro - Security Investigation">
            <a:extLst>
              <a:ext uri="{FF2B5EF4-FFF2-40B4-BE49-F238E27FC236}">
                <a16:creationId xmlns:a16="http://schemas.microsoft.com/office/drawing/2014/main" id="{7109FF5D-CBF3-B968-DBB5-086EF002C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3314700"/>
            <a:ext cx="13258800" cy="490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C5FA44-23D2-9946-5B85-66DB8248192B}"/>
              </a:ext>
            </a:extLst>
          </p:cNvPr>
          <p:cNvSpPr txBox="1"/>
          <p:nvPr/>
        </p:nvSpPr>
        <p:spPr>
          <a:xfrm>
            <a:off x="3216628" y="8782734"/>
            <a:ext cx="132587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3600" b="1" dirty="0">
                <a:solidFill>
                  <a:srgbClr val="FFFF00"/>
                </a:solidFill>
              </a:rPr>
              <a:t>Check CH3 IDA PPTX for more info on how to use it in details</a:t>
            </a:r>
          </a:p>
        </p:txBody>
      </p:sp>
    </p:spTree>
    <p:extLst>
      <p:ext uri="{BB962C8B-B14F-4D97-AF65-F5344CB8AC3E}">
        <p14:creationId xmlns:p14="http://schemas.microsoft.com/office/powerpoint/2010/main" val="1642266773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1042" y="9579873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16083-C785-3351-D769-816AA6AC72B8}"/>
              </a:ext>
            </a:extLst>
          </p:cNvPr>
          <p:cNvSpPr txBox="1"/>
          <p:nvPr/>
        </p:nvSpPr>
        <p:spPr>
          <a:xfrm>
            <a:off x="3352800" y="1638300"/>
            <a:ext cx="1095873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Analyzing Malicious Windows Programs</a:t>
            </a:r>
            <a:endParaRPr lang="en-AE" sz="6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8091F5-3E4E-0E34-B1EA-F079D8B493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400" y="3848099"/>
            <a:ext cx="3634670" cy="480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443200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1042" y="9579873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16083-C785-3351-D769-816AA6AC72B8}"/>
              </a:ext>
            </a:extLst>
          </p:cNvPr>
          <p:cNvSpPr txBox="1"/>
          <p:nvPr/>
        </p:nvSpPr>
        <p:spPr>
          <a:xfrm>
            <a:off x="3352800" y="1638300"/>
            <a:ext cx="109587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What is the Windows API?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A0CAE5-22A6-C15B-DF3B-147DFC3C8FD6}"/>
              </a:ext>
            </a:extLst>
          </p:cNvPr>
          <p:cNvSpPr txBox="1"/>
          <p:nvPr/>
        </p:nvSpPr>
        <p:spPr>
          <a:xfrm>
            <a:off x="3664634" y="3848100"/>
            <a:ext cx="1095873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Governs how programs interact with Microsoft libraries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Concepts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Handles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File System Functions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Special Files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5677920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7" y="-74854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Types and Hungarian Notation 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6C91B-3827-A12F-353E-FD8B6BF37C24}"/>
              </a:ext>
            </a:extLst>
          </p:cNvPr>
          <p:cNvSpPr txBox="1"/>
          <p:nvPr/>
        </p:nvSpPr>
        <p:spPr>
          <a:xfrm>
            <a:off x="2209800" y="3421375"/>
            <a:ext cx="10668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Windows API has its own names to represent C data types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Such as DWORD for 32-bit unsigned integers and WORD for 16-bit unsigned integers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Hungarian Notation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</a:p>
          <a:p>
            <a:pPr marL="742950" indent="-74295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Variables that contain a 32-bit unsigned integer start with the prefix </a:t>
            </a:r>
            <a:r>
              <a:rPr lang="en-US" sz="3600" dirty="0" err="1">
                <a:solidFill>
                  <a:schemeClr val="bg1"/>
                </a:solidFill>
              </a:rPr>
              <a:t>dw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574338" y="-7760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31678254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5400000">
            <a:off x="13829990" y="2281873"/>
            <a:ext cx="9739303" cy="5713694"/>
          </a:xfrm>
          <a:custGeom>
            <a:avLst/>
            <a:gdLst/>
            <a:ahLst/>
            <a:cxnLst/>
            <a:rect l="l" t="t" r="r" b="b"/>
            <a:pathLst>
              <a:path w="9739303" h="5713694">
                <a:moveTo>
                  <a:pt x="0" y="0"/>
                </a:moveTo>
                <a:lnTo>
                  <a:pt x="9739303" y="0"/>
                </a:lnTo>
                <a:lnTo>
                  <a:pt x="9739303" y="5713694"/>
                </a:lnTo>
                <a:lnTo>
                  <a:pt x="0" y="57136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1469" b="-306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293663" y="9180232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52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EF0069-B7B6-D0E5-3C1E-C16BD9860500}"/>
              </a:ext>
            </a:extLst>
          </p:cNvPr>
          <p:cNvSpPr txBox="1"/>
          <p:nvPr/>
        </p:nvSpPr>
        <p:spPr>
          <a:xfrm>
            <a:off x="2971800" y="839899"/>
            <a:ext cx="6781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Machine Code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6A296B-9462-FD02-95C4-45155CD2D6D8}"/>
              </a:ext>
            </a:extLst>
          </p:cNvPr>
          <p:cNvSpPr txBox="1"/>
          <p:nvPr/>
        </p:nvSpPr>
        <p:spPr>
          <a:xfrm>
            <a:off x="2361772" y="3467100"/>
            <a:ext cx="845862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Opcodes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Tell the processor to do something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Created when a program written in a high-level language is compiled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B37ADC-A8D6-4830-3409-F83386AED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0" y="6629345"/>
            <a:ext cx="9417316" cy="255088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773978" y="303390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Common API Types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911364" y="293535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8ADDB-B9ED-4D56-B257-6673E0487B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9600" y="3848100"/>
            <a:ext cx="9448800" cy="402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41735"/>
      </p:ext>
    </p:extLst>
  </p:cSld>
  <p:clrMapOvr>
    <a:masterClrMapping/>
  </p:clrMapOvr>
  <p:transition spd="slow">
    <p:push dir="u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519957" y="8137087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Handles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619340" y="-133184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16C219-B54E-AD59-D3BA-45D9D276D1FD}"/>
              </a:ext>
            </a:extLst>
          </p:cNvPr>
          <p:cNvSpPr txBox="1"/>
          <p:nvPr/>
        </p:nvSpPr>
        <p:spPr>
          <a:xfrm>
            <a:off x="2604380" y="3009900"/>
            <a:ext cx="1355002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Items opened or created in the OS, like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Window, process, menu, file...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Handles are like pointers to those objects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They not pointers, however the only thing you can do with a handle is store it and use it in a later function call to refer to the same object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Handle Example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The </a:t>
            </a:r>
            <a:r>
              <a:rPr lang="en-US" sz="3600" b="1" dirty="0" err="1">
                <a:solidFill>
                  <a:srgbClr val="7030A0"/>
                </a:solidFill>
              </a:rPr>
              <a:t>CreateWindowEx</a:t>
            </a:r>
            <a:r>
              <a:rPr lang="en-US" sz="3600" dirty="0">
                <a:solidFill>
                  <a:srgbClr val="7030A0"/>
                </a:solidFill>
              </a:rPr>
              <a:t> </a:t>
            </a:r>
            <a:r>
              <a:rPr lang="en-US" sz="3600" dirty="0">
                <a:solidFill>
                  <a:schemeClr val="bg1"/>
                </a:solidFill>
              </a:rPr>
              <a:t>function returns an HWND, a handle to the window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To do anything to that window (such as </a:t>
            </a:r>
            <a:r>
              <a:rPr lang="en-US" sz="3600" b="1" dirty="0" err="1">
                <a:solidFill>
                  <a:srgbClr val="7030A0"/>
                </a:solidFill>
              </a:rPr>
              <a:t>DestroyWindow</a:t>
            </a:r>
            <a:r>
              <a:rPr lang="en-US" sz="3600" dirty="0">
                <a:solidFill>
                  <a:schemeClr val="bg1"/>
                </a:solidFill>
              </a:rPr>
              <a:t>), use that handle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707132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519957" y="8137087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File System Functions 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619340" y="-133184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16C219-B54E-AD59-D3BA-45D9D276D1FD}"/>
              </a:ext>
            </a:extLst>
          </p:cNvPr>
          <p:cNvSpPr txBox="1"/>
          <p:nvPr/>
        </p:nvSpPr>
        <p:spPr>
          <a:xfrm>
            <a:off x="2604380" y="3009900"/>
            <a:ext cx="1355002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rgbClr val="FFFF00"/>
                </a:solidFill>
              </a:rPr>
              <a:t>CreateFile</a:t>
            </a:r>
            <a:r>
              <a:rPr lang="en-US" sz="3600" b="1" dirty="0">
                <a:solidFill>
                  <a:srgbClr val="FFFF00"/>
                </a:solidFill>
              </a:rPr>
              <a:t>, </a:t>
            </a:r>
            <a:r>
              <a:rPr lang="en-US" sz="3600" b="1" dirty="0" err="1">
                <a:solidFill>
                  <a:srgbClr val="FFFF00"/>
                </a:solidFill>
              </a:rPr>
              <a:t>ReadFile</a:t>
            </a:r>
            <a:r>
              <a:rPr lang="en-US" sz="3600" b="1" dirty="0">
                <a:solidFill>
                  <a:srgbClr val="FFFF00"/>
                </a:solidFill>
              </a:rPr>
              <a:t>, </a:t>
            </a:r>
            <a:r>
              <a:rPr lang="en-US" sz="3600" b="1" dirty="0" err="1">
                <a:solidFill>
                  <a:srgbClr val="FFFF00"/>
                </a:solidFill>
              </a:rPr>
              <a:t>WriteFile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Normal file input/output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 err="1">
                <a:solidFill>
                  <a:srgbClr val="FFFF00"/>
                </a:solidFill>
              </a:rPr>
              <a:t>CreateFileMapping</a:t>
            </a:r>
            <a:r>
              <a:rPr lang="en-US" sz="3600" b="1" dirty="0">
                <a:solidFill>
                  <a:srgbClr val="FFFF00"/>
                </a:solidFill>
              </a:rPr>
              <a:t>, </a:t>
            </a:r>
            <a:r>
              <a:rPr lang="en-US" sz="3600" b="1" dirty="0" err="1">
                <a:solidFill>
                  <a:srgbClr val="FFFF00"/>
                </a:solidFill>
              </a:rPr>
              <a:t>MapViewOfFile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Used by malware, loads file into RAM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Can be used to execute a file without using the Windows loader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42924"/>
      </p:ext>
    </p:extLst>
  </p:cSld>
  <p:clrMapOvr>
    <a:masterClrMapping/>
  </p:clrMapOvr>
  <p:transition spd="slow">
    <p:push dir="u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8" y="3196863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The Windows Registry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911363" y="2945912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16C219-B54E-AD59-D3BA-45D9D276D1FD}"/>
              </a:ext>
            </a:extLst>
          </p:cNvPr>
          <p:cNvSpPr txBox="1"/>
          <p:nvPr/>
        </p:nvSpPr>
        <p:spPr>
          <a:xfrm>
            <a:off x="2895600" y="3771900"/>
            <a:ext cx="135500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Store operating system and program configuration settings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Desktop background, mouse preferences, etc.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Malware uses the registry for persistence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Making malware re-start when the system reboots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DDD9C1-7369-0B10-285D-4113D170FF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6049" y="6666356"/>
            <a:ext cx="6895516" cy="30744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28706A-9E1A-B7C8-A203-708F6DC6B1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6034" y="6666356"/>
            <a:ext cx="77724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83612"/>
      </p:ext>
    </p:extLst>
  </p:cSld>
  <p:clrMapOvr>
    <a:masterClrMapping/>
  </p:clrMapOvr>
  <p:transition spd="slow">
    <p:push dir="u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7" y="-7760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Autoruns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911363" y="2945912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16C219-B54E-AD59-D3BA-45D9D276D1FD}"/>
              </a:ext>
            </a:extLst>
          </p:cNvPr>
          <p:cNvSpPr txBox="1"/>
          <p:nvPr/>
        </p:nvSpPr>
        <p:spPr>
          <a:xfrm>
            <a:off x="838201" y="3369793"/>
            <a:ext cx="9144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rgbClr val="FFFF00"/>
                </a:solidFill>
              </a:rPr>
              <a:t>Sysinternals</a:t>
            </a:r>
            <a:r>
              <a:rPr lang="en-US" sz="3600" b="1" dirty="0">
                <a:solidFill>
                  <a:srgbClr val="FFFF00"/>
                </a:solidFill>
              </a:rPr>
              <a:t> tool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Lists code that will run automatically when system starts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Executables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DLLs loaded into IE and other programs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Drivers loaded into Kernel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It checks 25 to 30 registry locations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Won't necessarily find all automatically running code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BB54F9-AA53-7229-B725-BC5466FA3A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800" y="2893212"/>
            <a:ext cx="8571321" cy="490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929691"/>
      </p:ext>
    </p:extLst>
  </p:cSld>
  <p:clrMapOvr>
    <a:masterClrMapping/>
  </p:clrMapOvr>
  <p:transition spd="slow">
    <p:push dir="u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7" y="-7760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Common Registry Functions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789891" y="-102704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16C219-B54E-AD59-D3BA-45D9D276D1FD}"/>
              </a:ext>
            </a:extLst>
          </p:cNvPr>
          <p:cNvSpPr txBox="1"/>
          <p:nvPr/>
        </p:nvSpPr>
        <p:spPr>
          <a:xfrm>
            <a:off x="947658" y="3688659"/>
            <a:ext cx="9144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rgbClr val="FFFF00"/>
                </a:solidFill>
              </a:rPr>
              <a:t>RegOpenKeyEx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Opens a registry key for editing and querying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RegSetValueEx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Adds a new value to the registry &amp; sets its data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RegGetValue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Returns the data for a value entry in the Registry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231DC3-D8BD-DCBE-DBD3-D8DE870085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01567" y="2552700"/>
            <a:ext cx="5438775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37329"/>
      </p:ext>
    </p:extLst>
  </p:cSld>
  <p:clrMapOvr>
    <a:masterClrMapping/>
  </p:clrMapOvr>
  <p:transition spd="slow">
    <p:push dir="u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7" y="-7760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Networking APIs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4905249" y="666261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16C219-B54E-AD59-D3BA-45D9D276D1FD}"/>
              </a:ext>
            </a:extLst>
          </p:cNvPr>
          <p:cNvSpPr txBox="1"/>
          <p:nvPr/>
        </p:nvSpPr>
        <p:spPr>
          <a:xfrm>
            <a:off x="1447800" y="2944252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Winsock libraries, primarily in ws2_32.dll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024D2F-EA16-896B-6304-E59E8CFF30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54159" y="1972872"/>
            <a:ext cx="5905500" cy="65246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371600" y="3861478"/>
            <a:ext cx="107718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Server side </a:t>
            </a:r>
          </a:p>
          <a:p>
            <a:r>
              <a:rPr lang="en-US" sz="3600" dirty="0">
                <a:solidFill>
                  <a:schemeClr val="bg1"/>
                </a:solidFill>
              </a:rPr>
              <a:t>Maintains an open socket waiting for connections </a:t>
            </a:r>
          </a:p>
          <a:p>
            <a:r>
              <a:rPr lang="en-US" sz="3600" dirty="0">
                <a:solidFill>
                  <a:schemeClr val="bg1"/>
                </a:solidFill>
              </a:rPr>
              <a:t>Calls, in order, socket, bind, listen, accept </a:t>
            </a:r>
          </a:p>
          <a:p>
            <a:r>
              <a:rPr lang="en-US" sz="3600" dirty="0">
                <a:solidFill>
                  <a:schemeClr val="bg1"/>
                </a:solidFill>
              </a:rPr>
              <a:t>Then send and </a:t>
            </a:r>
            <a:r>
              <a:rPr lang="en-US" sz="3600" dirty="0" err="1">
                <a:solidFill>
                  <a:schemeClr val="bg1"/>
                </a:solidFill>
              </a:rPr>
              <a:t>recv</a:t>
            </a:r>
            <a:r>
              <a:rPr lang="en-US" sz="3600" dirty="0">
                <a:solidFill>
                  <a:schemeClr val="bg1"/>
                </a:solidFill>
              </a:rPr>
              <a:t> as necessary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Client side 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Connects to a waiting socket </a:t>
            </a:r>
          </a:p>
          <a:p>
            <a:r>
              <a:rPr lang="en-US" sz="3600" dirty="0">
                <a:solidFill>
                  <a:schemeClr val="bg1"/>
                </a:solidFill>
              </a:rPr>
              <a:t>Calls, in order, socket, connect</a:t>
            </a:r>
          </a:p>
          <a:p>
            <a:r>
              <a:rPr lang="en-US" sz="3600" dirty="0">
                <a:solidFill>
                  <a:schemeClr val="bg1"/>
                </a:solidFill>
              </a:rPr>
              <a:t>Then send and </a:t>
            </a:r>
            <a:r>
              <a:rPr lang="en-US" sz="3600" dirty="0" err="1">
                <a:solidFill>
                  <a:schemeClr val="bg1"/>
                </a:solidFill>
              </a:rPr>
              <a:t>recv</a:t>
            </a:r>
            <a:r>
              <a:rPr lang="en-US" sz="3600" dirty="0">
                <a:solidFill>
                  <a:schemeClr val="bg1"/>
                </a:solidFill>
              </a:rPr>
              <a:t> as necessary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411748"/>
      </p:ext>
    </p:extLst>
  </p:cSld>
  <p:clrMapOvr>
    <a:masterClrMapping/>
  </p:clrMapOvr>
  <p:transition spd="slow">
    <p:push dir="u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382321" y="-120163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The </a:t>
            </a:r>
            <a:r>
              <a:rPr lang="en-US" sz="6000" dirty="0" err="1">
                <a:solidFill>
                  <a:schemeClr val="bg1"/>
                </a:solidFill>
              </a:rPr>
              <a:t>WinINet</a:t>
            </a:r>
            <a:r>
              <a:rPr lang="en-US" sz="6000" dirty="0">
                <a:solidFill>
                  <a:schemeClr val="bg1"/>
                </a:solidFill>
              </a:rPr>
              <a:t> API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981200" y="2944252"/>
            <a:ext cx="1077181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Higher-level API than Winsock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Implements Application-layer protocols like HTTP and FTP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 err="1">
                <a:solidFill>
                  <a:schemeClr val="bg1"/>
                </a:solidFill>
              </a:rPr>
              <a:t>WinINET</a:t>
            </a:r>
            <a:r>
              <a:rPr lang="en-US" sz="3600" b="1" dirty="0">
                <a:solidFill>
                  <a:schemeClr val="bg1"/>
                </a:solidFill>
              </a:rPr>
              <a:t> Functions: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 err="1">
                <a:solidFill>
                  <a:srgbClr val="FFFF00"/>
                </a:solidFill>
              </a:rPr>
              <a:t>InternetOpen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connects to Internet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InternetOpenURL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connects to a URL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InternetReadFile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r>
              <a:rPr lang="en-US" sz="3600" dirty="0">
                <a:solidFill>
                  <a:schemeClr val="bg1"/>
                </a:solidFill>
              </a:rPr>
              <a:t>reads data from a downloaded file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98515"/>
      </p:ext>
    </p:extLst>
  </p:cSld>
  <p:clrMapOvr>
    <a:masterClrMapping/>
  </p:clrMapOvr>
  <p:transition spd="slow">
    <p:push dir="u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-1474467" y="-776091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Following Running Malware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15911363" y="-106038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981200" y="2944252"/>
            <a:ext cx="1077181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Transferring Execution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dirty="0" err="1">
                <a:solidFill>
                  <a:schemeClr val="bg1"/>
                </a:solidFill>
              </a:rPr>
              <a:t>jmp</a:t>
            </a:r>
            <a:r>
              <a:rPr lang="en-US" sz="3600" dirty="0">
                <a:solidFill>
                  <a:schemeClr val="bg1"/>
                </a:solidFill>
              </a:rPr>
              <a:t> and call transfer execution to another part of code, but there are other ways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DLLs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Processes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Threads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Mutexes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Services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Component Object Model (COM)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Exceptions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901008"/>
      </p:ext>
    </p:extLst>
  </p:cSld>
  <p:clrMapOvr>
    <a:masterClrMapping/>
  </p:clrMapOvr>
  <p:transition spd="slow">
    <p:push dir="u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657343" y="-98942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DLLs (Dynamic Link Libraries) 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474468" y="-98943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2057400" y="3423039"/>
            <a:ext cx="93726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Share code among multiple applications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DLLs export code that can be used by other applications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Static libraries were used before DLLs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They still exist, but are much less common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They cannot share memory among running processes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Static libraries use more RAM than DLLs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8194" name="Picture 2" descr="dll hell : r/linuxmemes">
            <a:extLst>
              <a:ext uri="{FF2B5EF4-FFF2-40B4-BE49-F238E27FC236}">
                <a16:creationId xmlns:a16="http://schemas.microsoft.com/office/drawing/2014/main" id="{19FDF0FB-205E-4068-A46E-EF6C2AA95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9779" y="3365395"/>
            <a:ext cx="5864168" cy="4909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97746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8318414" y="5812504"/>
            <a:ext cx="3799243" cy="1149874"/>
            <a:chOff x="0" y="0"/>
            <a:chExt cx="5065658" cy="1533165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5065658" cy="6377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64449"/>
              <a:ext cx="5065658" cy="668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5400000">
            <a:off x="-6319097" y="1743827"/>
            <a:ext cx="10751451" cy="6799347"/>
          </a:xfrm>
          <a:custGeom>
            <a:avLst/>
            <a:gdLst/>
            <a:ahLst/>
            <a:cxnLst/>
            <a:rect l="l" t="t" r="r" b="b"/>
            <a:pathLst>
              <a:path w="10751451" h="6799347">
                <a:moveTo>
                  <a:pt x="0" y="0"/>
                </a:moveTo>
                <a:lnTo>
                  <a:pt x="10751451" y="0"/>
                </a:lnTo>
                <a:lnTo>
                  <a:pt x="10751451" y="6799346"/>
                </a:lnTo>
                <a:lnTo>
                  <a:pt x="0" y="67993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958" r="-2958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Freeform 9"/>
          <p:cNvSpPr/>
          <p:nvPr/>
        </p:nvSpPr>
        <p:spPr>
          <a:xfrm>
            <a:off x="15876674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BEA05D4E-017D-BB1B-B5DE-A202022DDE79}"/>
              </a:ext>
            </a:extLst>
          </p:cNvPr>
          <p:cNvSpPr/>
          <p:nvPr/>
        </p:nvSpPr>
        <p:spPr>
          <a:xfrm>
            <a:off x="17340342" y="-204676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D0674A-6113-FEFC-8DA1-F4DED931F8C7}"/>
              </a:ext>
            </a:extLst>
          </p:cNvPr>
          <p:cNvSpPr txBox="1"/>
          <p:nvPr/>
        </p:nvSpPr>
        <p:spPr>
          <a:xfrm>
            <a:off x="3787871" y="1257300"/>
            <a:ext cx="1131745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Low-level languages 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7808CA-917C-C6CB-779D-3DD1A84EC0A2}"/>
              </a:ext>
            </a:extLst>
          </p:cNvPr>
          <p:cNvSpPr txBox="1"/>
          <p:nvPr/>
        </p:nvSpPr>
        <p:spPr>
          <a:xfrm>
            <a:off x="3879853" y="3820201"/>
            <a:ext cx="11317458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Human-readable version of processor's instruction set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Assembly language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PUSH, POP, NOP, MOV, JMP...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Disassembler generates assembly language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This is the highest-level language that can be reliably recovered from malware when source code is unavailable</a:t>
            </a:r>
            <a:endParaRPr lang="en-AE" sz="36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DLL Advantages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7853C8-A2E6-76AF-AB9E-B22146CF8F03}"/>
              </a:ext>
            </a:extLst>
          </p:cNvPr>
          <p:cNvSpPr txBox="1"/>
          <p:nvPr/>
        </p:nvSpPr>
        <p:spPr>
          <a:xfrm>
            <a:off x="2209800" y="3467100"/>
            <a:ext cx="107442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Using DLLs already included in Windows makes code smaller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Software companies can also make custom DLLs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Distribute DLLs along with EXEs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121451"/>
      </p:ext>
    </p:extLst>
  </p:cSld>
  <p:clrMapOvr>
    <a:masterClrMapping/>
  </p:clrMapOvr>
  <p:transition spd="slow">
    <p:push dir="u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657343" y="-98942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How Malware Authors Use DLLs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474468" y="-98943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2590800" y="3619500"/>
            <a:ext cx="107718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Store malicious code in DLL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Sometimes load malicious DLL into another process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Using Windows DLLs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Nearly all malware uses basic Windows DLLS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Using third-party DLLs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Use Firefox DLL to connect to a server, instead of Windows API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5335829"/>
      </p:ext>
    </p:extLst>
  </p:cSld>
  <p:clrMapOvr>
    <a:masterClrMapping/>
  </p:clrMapOvr>
  <p:transition spd="slow">
    <p:push dir="u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657343" y="-98942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Basic DLL Structure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474468" y="-98943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371600" y="3404536"/>
            <a:ext cx="91440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DLLs are very similar to EXEs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A single flag indicates that it's a DLL instead of an EXE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DLLs have more exports &amp; fewer imports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 err="1">
                <a:solidFill>
                  <a:srgbClr val="FFFF00"/>
                </a:solidFill>
              </a:rPr>
              <a:t>DllMain</a:t>
            </a:r>
            <a:r>
              <a:rPr lang="en-US" sz="3600" b="1" dirty="0">
                <a:solidFill>
                  <a:srgbClr val="FFFF00"/>
                </a:solidFill>
              </a:rPr>
              <a:t> is the main function, not exported, but specified as the entry point in the PE Header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Called when a function loads or unloads the library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BAC987-5A32-9064-F2EB-3DD0856B81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8966" y="3490796"/>
            <a:ext cx="7160694" cy="409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773863"/>
      </p:ext>
    </p:extLst>
  </p:cSld>
  <p:clrMapOvr>
    <a:masterClrMapping/>
  </p:clrMapOvr>
  <p:transition spd="slow">
    <p:push dir="u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657343" y="-98942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Processes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474468" y="-98943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524000" y="3455831"/>
            <a:ext cx="94488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Every program being executed by Windows is a process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Each process has its own resources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Handles, memory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Each process has one or more threads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Older malware ran as an independent process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Newer malware executes its code as part of another process</a:t>
            </a:r>
            <a:endParaRPr lang="en-AE" sz="3600" b="1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9D28E4-EE28-F4B1-DC34-861FCE649B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0" y="2324100"/>
            <a:ext cx="6320043" cy="628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086379"/>
      </p:ext>
    </p:extLst>
  </p:cSld>
  <p:clrMapOvr>
    <a:masterClrMapping/>
  </p:clrMapOvr>
  <p:transition spd="slow">
    <p:push dir="u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657343" y="-98942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Creating a New Process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474468" y="-98943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828800" y="4000500"/>
            <a:ext cx="1197192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rgbClr val="FFFF00"/>
                </a:solidFill>
              </a:rPr>
              <a:t>CreateProcess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Can create a simple remote shell with one function call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STARTUPINFO parameter contains handles for standard input, standard output, and standard error streams </a:t>
            </a:r>
          </a:p>
          <a:p>
            <a:r>
              <a:rPr lang="en-US" sz="3600" dirty="0">
                <a:solidFill>
                  <a:schemeClr val="bg1"/>
                </a:solidFill>
              </a:rPr>
              <a:t>		Can be set to a socket, creating a remote shell</a:t>
            </a:r>
            <a:endParaRPr lang="en-A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491311"/>
      </p:ext>
    </p:extLst>
  </p:cSld>
  <p:clrMapOvr>
    <a:masterClrMapping/>
  </p:clrMapOvr>
  <p:transition spd="slow">
    <p:push dir="u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657343" y="-98942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Threads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474468" y="-98943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371600" y="3597414"/>
            <a:ext cx="1197192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Processes are containers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Each process contains one or more threads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Threads are what Windows actually executes </a:t>
            </a:r>
          </a:p>
          <a:p>
            <a:endParaRPr lang="en-US" sz="3600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Threads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Independent sequences of instructions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Executed by CPU without waiting for other threads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Threads within a process share the same memory space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Each thread has its own registers and stack</a:t>
            </a:r>
            <a:endParaRPr lang="en-A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995276"/>
      </p:ext>
    </p:extLst>
  </p:cSld>
  <p:clrMapOvr>
    <a:masterClrMapping/>
  </p:clrMapOvr>
  <p:transition spd="slow">
    <p:push dir="u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657343" y="-98942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How Malware Uses Threads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474468" y="-98943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371600" y="3597414"/>
            <a:ext cx="119719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Use </a:t>
            </a:r>
            <a:r>
              <a:rPr lang="en-US" sz="3600" b="1" dirty="0" err="1">
                <a:solidFill>
                  <a:srgbClr val="FFFF00"/>
                </a:solidFill>
              </a:rPr>
              <a:t>CreateThread</a:t>
            </a:r>
            <a:r>
              <a:rPr lang="en-US" sz="3600" b="1" dirty="0">
                <a:solidFill>
                  <a:srgbClr val="FFFF00"/>
                </a:solidFill>
              </a:rPr>
              <a:t> to load a malicious DLL into a process</a:t>
            </a:r>
          </a:p>
          <a:p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Create two threads, for input and output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Used to communicate with a running application</a:t>
            </a:r>
            <a:endParaRPr lang="en-A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955333"/>
      </p:ext>
    </p:extLst>
  </p:cSld>
  <p:clrMapOvr>
    <a:masterClrMapping/>
  </p:clrMapOvr>
  <p:transition spd="slow">
    <p:push dir="u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657343" y="-98942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957209"/>
            <a:ext cx="119719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 err="1">
                <a:solidFill>
                  <a:schemeClr val="bg1"/>
                </a:solidFill>
              </a:rPr>
              <a:t>Interprocess</a:t>
            </a:r>
            <a:r>
              <a:rPr lang="en-US" sz="6000" dirty="0">
                <a:solidFill>
                  <a:schemeClr val="bg1"/>
                </a:solidFill>
              </a:rPr>
              <a:t> Coordination with Mutexes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474468" y="-989430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0563145" y="3945220"/>
            <a:ext cx="77724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Mutexes are global objects that coordinate multiple processes and threads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In the kernel, they are called mutants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Mutexes often use hard-coded names which can be used to identify malware</a:t>
            </a:r>
            <a:endParaRPr lang="en-AE" sz="3600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670BF2-8A7A-D9F3-6B5A-9788B139E523}"/>
              </a:ext>
            </a:extLst>
          </p:cNvPr>
          <p:cNvSpPr txBox="1"/>
          <p:nvPr/>
        </p:nvSpPr>
        <p:spPr>
          <a:xfrm>
            <a:off x="961945" y="3371577"/>
            <a:ext cx="96012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Functions For Mutex: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 err="1">
                <a:solidFill>
                  <a:srgbClr val="FFFF00"/>
                </a:solidFill>
              </a:rPr>
              <a:t>WaitForSingleObject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Gives a thread access to the mutex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Any subsequent threads attempting to gain access to it must wait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ReleaseMutex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Called when a thread is done using the mutex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CreateMutex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OpenMutex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Gets a handle to another process's mutex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651157"/>
      </p:ext>
    </p:extLst>
  </p:cSld>
  <p:clrMapOvr>
    <a:masterClrMapping/>
  </p:clrMapOvr>
  <p:transition spd="slow">
    <p:push dir="u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5985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Services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875976" y="2624834"/>
            <a:ext cx="77724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Service API Functions:</a:t>
            </a:r>
          </a:p>
          <a:p>
            <a:endParaRPr lang="en-US" sz="3600" b="1" dirty="0">
              <a:solidFill>
                <a:schemeClr val="bg1"/>
              </a:solidFill>
            </a:endParaRPr>
          </a:p>
          <a:p>
            <a:r>
              <a:rPr lang="en-US" sz="3600" b="1" dirty="0" err="1">
                <a:solidFill>
                  <a:srgbClr val="FFFF00"/>
                </a:solidFill>
              </a:rPr>
              <a:t>OpenSCManager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Returns a handle to the Service Control Manager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CreateService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Adds a new service to the Service Control Manager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Can specify whether the service will start automatically at boot time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StartService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Only used if the service is set to start manually</a:t>
            </a:r>
            <a:endParaRPr lang="en-AE" sz="36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670BF2-8A7A-D9F3-6B5A-9788B139E523}"/>
              </a:ext>
            </a:extLst>
          </p:cNvPr>
          <p:cNvSpPr txBox="1"/>
          <p:nvPr/>
        </p:nvSpPr>
        <p:spPr>
          <a:xfrm>
            <a:off x="9648376" y="3071991"/>
            <a:ext cx="8606287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sz="3600" b="1" dirty="0">
                <a:solidFill>
                  <a:srgbClr val="FFFF00"/>
                </a:solidFill>
              </a:rPr>
              <a:t>Services run in the background without user input</a:t>
            </a:r>
          </a:p>
          <a:p>
            <a:pPr fontAlgn="ctr"/>
            <a:endParaRPr lang="en-US" sz="3600" b="1" dirty="0">
              <a:solidFill>
                <a:srgbClr val="FFFF00"/>
              </a:solidFill>
            </a:endParaRPr>
          </a:p>
          <a:p>
            <a:pPr fontAlgn="ctr"/>
            <a:r>
              <a:rPr lang="en-US" sz="3600" b="1" dirty="0">
                <a:solidFill>
                  <a:srgbClr val="FFFF00"/>
                </a:solidFill>
              </a:rPr>
              <a:t>Services often run as SYSTEM which is even more powerful than the Administrator</a:t>
            </a:r>
          </a:p>
          <a:p>
            <a:pPr fontAlgn="ctr"/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pPr fontAlgn="ctr"/>
            <a:r>
              <a:rPr lang="en-US" sz="3600" b="1" dirty="0">
                <a:solidFill>
                  <a:srgbClr val="FFFF00"/>
                </a:solidFill>
              </a:rPr>
              <a:t>Services can run automatically when Windows starts </a:t>
            </a:r>
          </a:p>
          <a:p>
            <a:pPr marL="571500" indent="-571500" fontAlgn="ctr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An easy way for malware to maintain persistence </a:t>
            </a:r>
          </a:p>
          <a:p>
            <a:pPr marL="571500" indent="-571500" fontAlgn="ctr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Persistent malware survives a restart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090853"/>
      </p:ext>
    </p:extLst>
  </p:cSld>
  <p:clrMapOvr>
    <a:masterClrMapping/>
  </p:clrMapOvr>
  <p:transition spd="slow">
    <p:push dir="u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5985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Svchost.exe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353449" y="2596260"/>
            <a:ext cx="88392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WIN32_SHARE_PROCESS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Most common type of service used by malware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Stores code for service in a DLL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Combines several services into a single shared process named svchost.exe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b="1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Other Common Service Types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WIN32_OWN_PROCESS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Runs as an EXE in an independent process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KERNEL_DRIVER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Used to load code into the Kernel</a:t>
            </a:r>
            <a:endParaRPr lang="en-AE" sz="3600" b="1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1591F-8575-4A8F-7EB9-DC68B7A922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91800" y="1916093"/>
            <a:ext cx="6342751" cy="645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1823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73899" y="8131717"/>
            <a:ext cx="16385401" cy="6076253"/>
          </a:xfrm>
          <a:custGeom>
            <a:avLst/>
            <a:gdLst/>
            <a:ahLst/>
            <a:cxnLst/>
            <a:rect l="l" t="t" r="r" b="b"/>
            <a:pathLst>
              <a:path w="16385401" h="6076253">
                <a:moveTo>
                  <a:pt x="0" y="0"/>
                </a:moveTo>
                <a:lnTo>
                  <a:pt x="16385401" y="0"/>
                </a:lnTo>
                <a:lnTo>
                  <a:pt x="16385401" y="6076253"/>
                </a:lnTo>
                <a:lnTo>
                  <a:pt x="0" y="6076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flipV="1">
            <a:off x="374460" y="-3858774"/>
            <a:ext cx="16629372" cy="6166726"/>
          </a:xfrm>
          <a:custGeom>
            <a:avLst/>
            <a:gdLst/>
            <a:ahLst/>
            <a:cxnLst/>
            <a:rect l="l" t="t" r="r" b="b"/>
            <a:pathLst>
              <a:path w="16629372" h="6166726">
                <a:moveTo>
                  <a:pt x="0" y="6166725"/>
                </a:moveTo>
                <a:lnTo>
                  <a:pt x="16629372" y="6166725"/>
                </a:lnTo>
                <a:lnTo>
                  <a:pt x="16629372" y="0"/>
                </a:lnTo>
                <a:lnTo>
                  <a:pt x="0" y="0"/>
                </a:lnTo>
                <a:lnTo>
                  <a:pt x="0" y="616672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374460" y="9057557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17279229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6DFFB2-E031-B6D5-B392-FB090BF350DE}"/>
              </a:ext>
            </a:extLst>
          </p:cNvPr>
          <p:cNvSpPr txBox="1"/>
          <p:nvPr/>
        </p:nvSpPr>
        <p:spPr>
          <a:xfrm>
            <a:off x="5410200" y="2305021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High-level languages 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4A313-FD6B-2085-DFE9-26988DDC0D5F}"/>
              </a:ext>
            </a:extLst>
          </p:cNvPr>
          <p:cNvSpPr txBox="1"/>
          <p:nvPr/>
        </p:nvSpPr>
        <p:spPr>
          <a:xfrm>
            <a:off x="4572000" y="4992244"/>
            <a:ext cx="9144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Most programmers use these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C, C++, etc.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Converted to machine code by a compiler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937519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Kernel Mode vs User Mode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600200" y="4294069"/>
            <a:ext cx="8839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Ring 0: </a:t>
            </a:r>
            <a:r>
              <a:rPr lang="en-US" sz="3600" dirty="0">
                <a:solidFill>
                  <a:schemeClr val="bg1"/>
                </a:solidFill>
              </a:rPr>
              <a:t>Kernel Mode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Ring 3: </a:t>
            </a:r>
            <a:r>
              <a:rPr lang="en-US" sz="3600" dirty="0">
                <a:solidFill>
                  <a:schemeClr val="bg1"/>
                </a:solidFill>
              </a:rPr>
              <a:t>User mode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Rings 1 and 2: </a:t>
            </a:r>
            <a:r>
              <a:rPr lang="en-US" sz="3600" dirty="0">
                <a:solidFill>
                  <a:schemeClr val="bg1"/>
                </a:solidFill>
              </a:rPr>
              <a:t>are not used by Windows</a:t>
            </a:r>
            <a:endParaRPr lang="en-AE" sz="3600" b="1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794C18-5DF6-D57F-A215-05FDC096D0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15379" y="3543300"/>
            <a:ext cx="5945376" cy="434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18051"/>
      </p:ext>
    </p:extLst>
  </p:cSld>
  <p:clrMapOvr>
    <a:masterClrMapping/>
  </p:clrMapOvr>
  <p:transition spd="slow">
    <p:push dir="u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937519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User Mode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3158040" y="3238500"/>
            <a:ext cx="88392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Nearly all code runs in user mode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Except OS and hardware drivers, which run in kernel mode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User mode cannot access hardware directly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Restricted to a subset of CPU instructions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Can only manipulate hardware through the Windows API</a:t>
            </a:r>
            <a:endParaRPr lang="en-AE" sz="36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5456249"/>
      </p:ext>
    </p:extLst>
  </p:cSld>
  <p:clrMapOvr>
    <a:masterClrMapping/>
  </p:clrMapOvr>
  <p:transition spd="slow">
    <p:push dir="u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937519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Calling the kernel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28F8-C557-9F28-B0ED-52EC872376F8}"/>
              </a:ext>
            </a:extLst>
          </p:cNvPr>
          <p:cNvSpPr txBox="1"/>
          <p:nvPr/>
        </p:nvSpPr>
        <p:spPr>
          <a:xfrm>
            <a:off x="1143000" y="3924300"/>
            <a:ext cx="88392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It's not possible to jump directly from user mode to the kernel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SYSENTER, SYSCALL, or INT 0x2E </a:t>
            </a:r>
            <a:r>
              <a:rPr lang="en-US" sz="3600" dirty="0">
                <a:solidFill>
                  <a:schemeClr val="bg1"/>
                </a:solidFill>
              </a:rPr>
              <a:t>instructions use lookup tables to locate predefined functions</a:t>
            </a:r>
            <a:endParaRPr lang="en-AE" sz="36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40CB9F-3890-D5EB-EEA6-52D96EBC9A31}"/>
              </a:ext>
            </a:extLst>
          </p:cNvPr>
          <p:cNvSpPr txBox="1"/>
          <p:nvPr/>
        </p:nvSpPr>
        <p:spPr>
          <a:xfrm>
            <a:off x="10210800" y="3921145"/>
            <a:ext cx="77724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Malware in Kernel Mode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More powerful than user-mode malware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Auditing doesn't apply to kernel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Almost all rootkits use kernel code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Most malware does not use kernel mode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802188"/>
      </p:ext>
    </p:extLst>
  </p:cSld>
  <p:clrMapOvr>
    <a:masterClrMapping/>
  </p:clrMapOvr>
  <p:transition spd="slow">
    <p:push dir="u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1042" y="9579873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16083-C785-3351-D769-816AA6AC72B8}"/>
              </a:ext>
            </a:extLst>
          </p:cNvPr>
          <p:cNvSpPr txBox="1"/>
          <p:nvPr/>
        </p:nvSpPr>
        <p:spPr>
          <a:xfrm>
            <a:off x="3664634" y="1181100"/>
            <a:ext cx="109587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The Native API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730D73-A429-DA55-40CA-239F7418610A}"/>
              </a:ext>
            </a:extLst>
          </p:cNvPr>
          <p:cNvSpPr txBox="1"/>
          <p:nvPr/>
        </p:nvSpPr>
        <p:spPr>
          <a:xfrm>
            <a:off x="1521602" y="3158341"/>
            <a:ext cx="1105773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Lower-level interface for interacting with Windows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Rarely used by non-malicious programs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Popular among malware writers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Undocumented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Intended for internal windows use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Native API calls can be more powerful and stealthier than win API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3C5EB5-155E-02DA-186F-558210AF5E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55027" y="2581275"/>
            <a:ext cx="5059978" cy="5105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BC1447-89E2-6290-0633-9CC395C738A7}"/>
              </a:ext>
            </a:extLst>
          </p:cNvPr>
          <p:cNvSpPr txBox="1"/>
          <p:nvPr/>
        </p:nvSpPr>
        <p:spPr>
          <a:xfrm>
            <a:off x="4413130" y="7610247"/>
            <a:ext cx="782284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Ntdll.dll manages interactions between user space and the kernel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 err="1">
                <a:solidFill>
                  <a:srgbClr val="FFFF00"/>
                </a:solidFill>
              </a:rPr>
              <a:t>Ntdll</a:t>
            </a:r>
            <a:r>
              <a:rPr lang="en-US" sz="3600" b="1" dirty="0">
                <a:solidFill>
                  <a:srgbClr val="FFFF00"/>
                </a:solidFill>
              </a:rPr>
              <a:t> functions make up the Native API</a:t>
            </a:r>
            <a:endParaRPr lang="en-AE" sz="36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4553"/>
      </p:ext>
    </p:extLst>
  </p:cSld>
  <p:clrMapOvr>
    <a:masterClrMapping/>
  </p:clrMapOvr>
  <p:transition spd="slow">
    <p:push dir="u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1042" y="9579873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16083-C785-3351-D769-816AA6AC72B8}"/>
              </a:ext>
            </a:extLst>
          </p:cNvPr>
          <p:cNvSpPr txBox="1"/>
          <p:nvPr/>
        </p:nvSpPr>
        <p:spPr>
          <a:xfrm>
            <a:off x="3664634" y="1181100"/>
            <a:ext cx="109587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The Native API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730D73-A429-DA55-40CA-239F7418610A}"/>
              </a:ext>
            </a:extLst>
          </p:cNvPr>
          <p:cNvSpPr txBox="1"/>
          <p:nvPr/>
        </p:nvSpPr>
        <p:spPr>
          <a:xfrm>
            <a:off x="2667000" y="3162300"/>
            <a:ext cx="919644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Popular Native API Calls in Malware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 err="1">
                <a:solidFill>
                  <a:schemeClr val="bg1"/>
                </a:solidFill>
              </a:rPr>
              <a:t>NTtQuerySystemInformation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 err="1">
                <a:solidFill>
                  <a:schemeClr val="bg1"/>
                </a:solidFill>
              </a:rPr>
              <a:t>NTtQueryInformationProcess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 err="1">
                <a:solidFill>
                  <a:schemeClr val="bg1"/>
                </a:solidFill>
              </a:rPr>
              <a:t>NTtQueryInformationThread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 err="1">
                <a:solidFill>
                  <a:schemeClr val="bg1"/>
                </a:solidFill>
              </a:rPr>
              <a:t>NTtQueryInformationFile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 err="1">
                <a:solidFill>
                  <a:schemeClr val="bg1"/>
                </a:solidFill>
              </a:rPr>
              <a:t>NTtQueryInformationKey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Provide much more information than any available Win32 calls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34C9DA-5121-377F-E2CB-E9AE60D58D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9103" y="2628900"/>
            <a:ext cx="5668526" cy="470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58942"/>
      </p:ext>
    </p:extLst>
  </p:cSld>
  <p:clrMapOvr>
    <a:masterClrMapping/>
  </p:clrMapOvr>
  <p:transition spd="slow">
    <p:push dir="u"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-3790950"/>
            <a:ext cx="18288000" cy="7581900"/>
          </a:xfrm>
          <a:custGeom>
            <a:avLst/>
            <a:gdLst/>
            <a:ahLst/>
            <a:cxnLst/>
            <a:rect l="l" t="t" r="r" b="b"/>
            <a:pathLst>
              <a:path w="18288000" h="7581900">
                <a:moveTo>
                  <a:pt x="0" y="7581900"/>
                </a:moveTo>
                <a:lnTo>
                  <a:pt x="18288000" y="7581900"/>
                </a:lnTo>
                <a:lnTo>
                  <a:pt x="18288000" y="0"/>
                </a:lnTo>
                <a:lnTo>
                  <a:pt x="0" y="0"/>
                </a:lnTo>
                <a:lnTo>
                  <a:pt x="0" y="758190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972" r="-10825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5527806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10" y="0"/>
                </a:lnTo>
                <a:lnTo>
                  <a:pt x="2068110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9929" y="961261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555189-C96D-BED5-F9A0-43AA0A3E3854}"/>
              </a:ext>
            </a:extLst>
          </p:cNvPr>
          <p:cNvSpPr txBox="1"/>
          <p:nvPr/>
        </p:nvSpPr>
        <p:spPr>
          <a:xfrm>
            <a:off x="3276600" y="4624324"/>
            <a:ext cx="134112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+mj-lt"/>
              </a:rPr>
              <a:t>Practical Malware Analysis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BB062B-50FF-AA0D-2893-277326017A72}"/>
              </a:ext>
            </a:extLst>
          </p:cNvPr>
          <p:cNvSpPr txBox="1"/>
          <p:nvPr/>
        </p:nvSpPr>
        <p:spPr>
          <a:xfrm>
            <a:off x="6705600" y="5816739"/>
            <a:ext cx="9144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CH 4: Introduction to Dynamic Analysis</a:t>
            </a:r>
            <a:endParaRPr lang="en-AE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5498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5985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Dynamic Analysis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A342B-25DF-C916-41F9-C2BF3EAB0493}"/>
              </a:ext>
            </a:extLst>
          </p:cNvPr>
          <p:cNvSpPr txBox="1"/>
          <p:nvPr/>
        </p:nvSpPr>
        <p:spPr>
          <a:xfrm>
            <a:off x="2514600" y="3771900"/>
            <a:ext cx="1087278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Static analysis can reach a dead-end, due to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Obfuscation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Packing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Examiner has exhausted the available static analysis techniques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Dynamic analysis is efficient and will show you exactly what the malware does</a:t>
            </a:r>
            <a:endParaRPr lang="en-AE" sz="36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137857"/>
      </p:ext>
    </p:extLst>
  </p:cSld>
  <p:clrMapOvr>
    <a:masterClrMapping/>
  </p:clrMapOvr>
  <p:transition spd="slow">
    <p:push dir="u"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5985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Sandbox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A342B-25DF-C916-41F9-C2BF3EAB0493}"/>
              </a:ext>
            </a:extLst>
          </p:cNvPr>
          <p:cNvSpPr txBox="1"/>
          <p:nvPr/>
        </p:nvSpPr>
        <p:spPr>
          <a:xfrm>
            <a:off x="2667000" y="2932062"/>
            <a:ext cx="1087278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All-in-one software for basic dynamic analysis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Virtualized environment that simulates network services</a:t>
            </a:r>
          </a:p>
          <a:p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r>
              <a:rPr lang="en-US" sz="3600" dirty="0">
                <a:solidFill>
                  <a:schemeClr val="bg1"/>
                </a:solidFill>
              </a:rPr>
              <a:t>Examples: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Norman Sandbox, GFI Sandbox, Anubis, Joe Sandbox, </a:t>
            </a:r>
            <a:r>
              <a:rPr lang="en-US" sz="3600" dirty="0" err="1">
                <a:solidFill>
                  <a:schemeClr val="bg1"/>
                </a:solidFill>
              </a:rPr>
              <a:t>ThreatExpert</a:t>
            </a:r>
            <a:r>
              <a:rPr lang="en-US" sz="3600" dirty="0">
                <a:solidFill>
                  <a:schemeClr val="bg1"/>
                </a:solidFill>
              </a:rPr>
              <a:t>, </a:t>
            </a:r>
            <a:r>
              <a:rPr lang="en-US" sz="3600" dirty="0" err="1">
                <a:solidFill>
                  <a:schemeClr val="bg1"/>
                </a:solidFill>
              </a:rPr>
              <a:t>BitBlaze</a:t>
            </a:r>
            <a:r>
              <a:rPr lang="en-US" sz="3600" dirty="0">
                <a:solidFill>
                  <a:schemeClr val="bg1"/>
                </a:solidFill>
              </a:rPr>
              <a:t>, Comodo Instant Malware Analysis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They are expensive but easy to use 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They produce a nice PDF report of results</a:t>
            </a:r>
            <a:endParaRPr lang="en-AE" sz="36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36956"/>
      </p:ext>
    </p:extLst>
  </p:cSld>
  <p:clrMapOvr>
    <a:masterClrMapping/>
  </p:clrMapOvr>
  <p:transition spd="slow">
    <p:push dir="u"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5985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Running Malware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A342B-25DF-C916-41F9-C2BF3EAB0493}"/>
              </a:ext>
            </a:extLst>
          </p:cNvPr>
          <p:cNvSpPr txBox="1"/>
          <p:nvPr/>
        </p:nvSpPr>
        <p:spPr>
          <a:xfrm>
            <a:off x="1828800" y="3238500"/>
            <a:ext cx="161544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Launching DLLs</a:t>
            </a:r>
          </a:p>
          <a:p>
            <a:endParaRPr lang="en-US" sz="3600" b="1" dirty="0">
              <a:solidFill>
                <a:srgbClr val="FFFF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EXE files can be run directly, but DLLs can’t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Use Rundll32.exe (included in Windows) rundll32.exe </a:t>
            </a:r>
            <a:r>
              <a:rPr lang="en-US" sz="3600" dirty="0" err="1">
                <a:solidFill>
                  <a:schemeClr val="bg1"/>
                </a:solidFill>
              </a:rPr>
              <a:t>DLLname</a:t>
            </a:r>
            <a:r>
              <a:rPr lang="en-US" sz="3600" dirty="0">
                <a:solidFill>
                  <a:schemeClr val="bg1"/>
                </a:solidFill>
              </a:rPr>
              <a:t>, Export arguments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The Export value is one of the exported functions you found in Dependency Walker, </a:t>
            </a:r>
            <a:r>
              <a:rPr lang="en-US" sz="3600" dirty="0" err="1">
                <a:solidFill>
                  <a:schemeClr val="bg1"/>
                </a:solidFill>
              </a:rPr>
              <a:t>PEview</a:t>
            </a:r>
            <a:r>
              <a:rPr lang="en-US" sz="3600" dirty="0">
                <a:solidFill>
                  <a:schemeClr val="bg1"/>
                </a:solidFill>
              </a:rPr>
              <a:t>, or PE Explorer.</a:t>
            </a:r>
            <a:endParaRPr lang="en-A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672803"/>
      </p:ext>
    </p:extLst>
  </p:cSld>
  <p:clrMapOvr>
    <a:masterClrMapping/>
  </p:clrMapOvr>
  <p:transition spd="slow">
    <p:push dir="u"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10176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Monitoring with </a:t>
            </a:r>
            <a:r>
              <a:rPr lang="en-US" sz="6000" dirty="0" err="1">
                <a:solidFill>
                  <a:schemeClr val="bg1"/>
                </a:solidFill>
              </a:rPr>
              <a:t>ProcMon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A342B-25DF-C916-41F9-C2BF3EAB0493}"/>
              </a:ext>
            </a:extLst>
          </p:cNvPr>
          <p:cNvSpPr txBox="1"/>
          <p:nvPr/>
        </p:nvSpPr>
        <p:spPr>
          <a:xfrm>
            <a:off x="1295400" y="3435340"/>
            <a:ext cx="13944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Monitors registry, file system, network, process, and thread activity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All recorded events are kept, but you can filter the display to make it easier to find items of interest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Note: </a:t>
            </a:r>
            <a:r>
              <a:rPr lang="en-US" sz="3600" dirty="0">
                <a:solidFill>
                  <a:schemeClr val="bg1"/>
                </a:solidFill>
              </a:rPr>
              <a:t>Don't run it too long or it will fill up all RAM and crash the machine</a:t>
            </a:r>
            <a:endParaRPr lang="en-A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66266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387323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0"/>
                </a:moveTo>
                <a:lnTo>
                  <a:pt x="9801354" y="0"/>
                </a:lnTo>
                <a:lnTo>
                  <a:pt x="9801354" y="3634668"/>
                </a:lnTo>
                <a:lnTo>
                  <a:pt x="0" y="363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5400000" flipV="1">
            <a:off x="-4900677" y="3316641"/>
            <a:ext cx="9801354" cy="3634669"/>
          </a:xfrm>
          <a:custGeom>
            <a:avLst/>
            <a:gdLst/>
            <a:ahLst/>
            <a:cxnLst/>
            <a:rect l="l" t="t" r="r" b="b"/>
            <a:pathLst>
              <a:path w="9801354" h="3634669">
                <a:moveTo>
                  <a:pt x="0" y="3634668"/>
                </a:moveTo>
                <a:lnTo>
                  <a:pt x="9801354" y="3634668"/>
                </a:lnTo>
                <a:lnTo>
                  <a:pt x="9801354" y="0"/>
                </a:lnTo>
                <a:lnTo>
                  <a:pt x="0" y="0"/>
                </a:lnTo>
                <a:lnTo>
                  <a:pt x="0" y="363466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191191" y="9206513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81042" y="9579873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16083-C785-3351-D769-816AA6AC72B8}"/>
              </a:ext>
            </a:extLst>
          </p:cNvPr>
          <p:cNvSpPr txBox="1"/>
          <p:nvPr/>
        </p:nvSpPr>
        <p:spPr>
          <a:xfrm>
            <a:off x="3664634" y="1181100"/>
            <a:ext cx="109587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Interpreted languages 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730D73-A429-DA55-40CA-239F7418610A}"/>
              </a:ext>
            </a:extLst>
          </p:cNvPr>
          <p:cNvSpPr txBox="1"/>
          <p:nvPr/>
        </p:nvSpPr>
        <p:spPr>
          <a:xfrm>
            <a:off x="3664634" y="3848100"/>
            <a:ext cx="117277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Highest level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Java, C#, Perl, .NET, Python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Code is not compiled into machine code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It is translated into bytecode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Bytecode executes in an interpreter, which translates bytecode into machine language on the fly at runtime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Ex: Java Virtual Machine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10176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Launching a calc.exe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A342B-25DF-C916-41F9-C2BF3EAB0493}"/>
              </a:ext>
            </a:extLst>
          </p:cNvPr>
          <p:cNvSpPr txBox="1"/>
          <p:nvPr/>
        </p:nvSpPr>
        <p:spPr>
          <a:xfrm>
            <a:off x="933370" y="4335472"/>
            <a:ext cx="604098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Open </a:t>
            </a:r>
            <a:r>
              <a:rPr lang="en-US" sz="3600" dirty="0" err="1">
                <a:solidFill>
                  <a:schemeClr val="bg1"/>
                </a:solidFill>
              </a:rPr>
              <a:t>Procmon</a:t>
            </a:r>
            <a:endParaRPr lang="en-US" sz="3600" dirty="0">
              <a:solidFill>
                <a:schemeClr val="bg1"/>
              </a:solidFill>
            </a:endParaRP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Stop Capturing Events by pressing CTRL+E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Then, clear all events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After that, open calc.exe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Resume Capturing Events by re-pressing CTRL+E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3F8A63-2385-AE92-FE3C-E06E609A2A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5513" y="3848100"/>
            <a:ext cx="9994147" cy="499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81380"/>
      </p:ext>
    </p:extLst>
  </p:cSld>
  <p:clrMapOvr>
    <a:masterClrMapping/>
  </p:clrMapOvr>
  <p:transition spd="slow">
    <p:push dir="u"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10176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Filtering with Include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A3D6F8-CB27-33B2-056E-48679F8B7C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1600" y="3135490"/>
            <a:ext cx="9491663" cy="50165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F1B80B-DAF3-FB97-49C6-35C6E33913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6200" y="4839240"/>
            <a:ext cx="8815388" cy="438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72526"/>
      </p:ext>
    </p:extLst>
  </p:cSld>
  <p:clrMapOvr>
    <a:masterClrMapping/>
  </p:clrMapOvr>
  <p:transition spd="slow">
    <p:push dir="u"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10176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Process Hacker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4615E-5FE9-5056-10C2-B89FADC8A3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8040" y="3314700"/>
            <a:ext cx="10848975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996669"/>
      </p:ext>
    </p:extLst>
  </p:cSld>
  <p:clrMapOvr>
    <a:masterClrMapping/>
  </p:clrMapOvr>
  <p:transition spd="slow">
    <p:push dir="u"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10176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Process Hacker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4615E-5FE9-5056-10C2-B89FADC8A3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8040" y="3314700"/>
            <a:ext cx="10848975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676986"/>
      </p:ext>
    </p:extLst>
  </p:cSld>
  <p:clrMapOvr>
    <a:masterClrMapping/>
  </p:clrMapOvr>
  <p:transition spd="slow">
    <p:push dir="u"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10176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Process Hacker Properties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4FDECD-4A82-C2DA-88D9-835DB8F487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4055" y="3853955"/>
            <a:ext cx="6305550" cy="54006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412B7A-B3FE-1A4D-2989-8CC94A57FB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15425" y="3953967"/>
            <a:ext cx="6372225" cy="53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038531"/>
      </p:ext>
    </p:extLst>
  </p:cSld>
  <p:clrMapOvr>
    <a:masterClrMapping/>
  </p:clrMapOvr>
  <p:transition spd="slow">
    <p:push dir="u"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10176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Detecting Malicious Documents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654186-1045-62E9-97DA-B7C01FC2FE04}"/>
              </a:ext>
            </a:extLst>
          </p:cNvPr>
          <p:cNvSpPr txBox="1"/>
          <p:nvPr/>
        </p:nvSpPr>
        <p:spPr>
          <a:xfrm>
            <a:off x="3429000" y="3924300"/>
            <a:ext cx="1087278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Open the document (e.g. PDF) on a system with a vulnerable application </a:t>
            </a:r>
          </a:p>
          <a:p>
            <a:pPr marL="742950" indent="-742950">
              <a:buFont typeface="+mj-lt"/>
              <a:buAutoNum type="arabicParenR"/>
            </a:pPr>
            <a:endParaRPr lang="en-US" sz="3600" dirty="0">
              <a:solidFill>
                <a:schemeClr val="bg1"/>
              </a:solidFill>
            </a:endParaRP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Watch Process Explorer to see if it launches a process </a:t>
            </a:r>
          </a:p>
          <a:p>
            <a:pPr marL="742950" indent="-742950">
              <a:buFont typeface="+mj-lt"/>
              <a:buAutoNum type="arabicParenR"/>
            </a:pPr>
            <a:endParaRPr lang="en-US" sz="3600" dirty="0">
              <a:solidFill>
                <a:schemeClr val="bg1"/>
              </a:solidFill>
            </a:endParaRP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The Image tab of that process's Properties sheet will show where the malware is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622705"/>
      </p:ext>
    </p:extLst>
  </p:cSld>
  <p:clrMapOvr>
    <a:masterClrMapping/>
  </p:clrMapOvr>
  <p:transition spd="slow">
    <p:push dir="u"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101769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 err="1">
                <a:solidFill>
                  <a:schemeClr val="bg1"/>
                </a:solidFill>
              </a:rPr>
              <a:t>Regshot</a:t>
            </a:r>
            <a:r>
              <a:rPr lang="en-US" sz="6000" dirty="0">
                <a:solidFill>
                  <a:schemeClr val="bg1"/>
                </a:solidFill>
              </a:rPr>
              <a:t>: Comparing Registry Snapshots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654186-1045-62E9-97DA-B7C01FC2FE04}"/>
              </a:ext>
            </a:extLst>
          </p:cNvPr>
          <p:cNvSpPr txBox="1"/>
          <p:nvPr/>
        </p:nvSpPr>
        <p:spPr>
          <a:xfrm>
            <a:off x="2971800" y="4000500"/>
            <a:ext cx="74676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Take 1st shot 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Run malware 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Take 2nd shot 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</a:rPr>
              <a:t>Compare them to see what registry keys were changed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023B0E-F83C-2469-336D-C3DCEAA61F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200" y="3602686"/>
            <a:ext cx="4686202" cy="480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693600"/>
      </p:ext>
    </p:extLst>
  </p:cSld>
  <p:clrMapOvr>
    <a:masterClrMapping/>
  </p:clrMapOvr>
  <p:transition spd="slow">
    <p:push dir="u"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911364" y="-152104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3158040" y="1032370"/>
            <a:ext cx="101769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Basic Dynamic Analysis Tools in Practice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668558" y="-1408039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654186-1045-62E9-97DA-B7C01FC2FE04}"/>
              </a:ext>
            </a:extLst>
          </p:cNvPr>
          <p:cNvSpPr txBox="1"/>
          <p:nvPr/>
        </p:nvSpPr>
        <p:spPr>
          <a:xfrm>
            <a:off x="1447800" y="4076700"/>
            <a:ext cx="92202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rgbClr val="FFFF00"/>
                </a:solidFill>
              </a:rPr>
              <a:t>Procmon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Filter on the malware executable name and clear all events just before running it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rgbClr val="FFFF00"/>
                </a:solidFill>
              </a:rPr>
              <a:t>Process Explorer </a:t>
            </a:r>
          </a:p>
          <a:p>
            <a:r>
              <a:rPr lang="en-US" sz="3600" b="1" dirty="0" err="1">
                <a:solidFill>
                  <a:srgbClr val="FFFF00"/>
                </a:solidFill>
              </a:rPr>
              <a:t>Regshot</a:t>
            </a:r>
            <a:r>
              <a:rPr lang="en-US" sz="3600" b="1" dirty="0">
                <a:solidFill>
                  <a:srgbClr val="FFFF00"/>
                </a:solidFill>
              </a:rPr>
              <a:t> 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Virtual Network with </a:t>
            </a:r>
            <a:r>
              <a:rPr lang="en-US" sz="3600" b="1" dirty="0" err="1">
                <a:solidFill>
                  <a:srgbClr val="FFFF00"/>
                </a:solidFill>
              </a:rPr>
              <a:t>INetSim</a:t>
            </a:r>
            <a:r>
              <a:rPr lang="en-US" sz="3600" b="1" dirty="0">
                <a:solidFill>
                  <a:srgbClr val="FFFF00"/>
                </a:solidFill>
              </a:rPr>
              <a:t> (Not In Slides)</a:t>
            </a:r>
          </a:p>
          <a:p>
            <a:r>
              <a:rPr lang="en-US" sz="3600" b="1" dirty="0">
                <a:solidFill>
                  <a:srgbClr val="FFFF00"/>
                </a:solidFill>
              </a:rPr>
              <a:t>Wireshark (Not In Slides)</a:t>
            </a:r>
            <a:endParaRPr lang="en-AE" sz="3600" b="1" dirty="0">
              <a:solidFill>
                <a:srgbClr val="FFFF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C49A0EB-0568-63D1-F096-874E3487AC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2842" y="3765104"/>
            <a:ext cx="69723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37803"/>
      </p:ext>
    </p:extLst>
  </p:cSld>
  <p:clrMapOvr>
    <a:masterClrMapping/>
  </p:clrMapOvr>
  <p:transition spd="slow">
    <p:push dir="u"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1119164" flipH="1">
            <a:off x="15644761" y="2945914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F1898ADC-26A6-036B-3D8B-C5F8CE6A5489}"/>
              </a:ext>
            </a:extLst>
          </p:cNvPr>
          <p:cNvSpPr/>
          <p:nvPr/>
        </p:nvSpPr>
        <p:spPr>
          <a:xfrm rot="5400000" flipH="1">
            <a:off x="-1297059" y="3196863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pic>
        <p:nvPicPr>
          <p:cNvPr id="8" name="Picture 7" descr="A qr code on a computer screen&#10;&#10;Description automatically generated">
            <a:extLst>
              <a:ext uri="{FF2B5EF4-FFF2-40B4-BE49-F238E27FC236}">
                <a16:creationId xmlns:a16="http://schemas.microsoft.com/office/drawing/2014/main" id="{A4ADB283-4B05-7122-0C3B-612DE812A7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0"/>
            <a:ext cx="10287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350561"/>
      </p:ext>
    </p:extLst>
  </p:cSld>
  <p:clrMapOvr>
    <a:masterClrMapping/>
  </p:clrMapOvr>
  <p:transition spd="slow">
    <p:push dir="u"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4320369" y="4603494"/>
            <a:ext cx="9071077" cy="1080011"/>
            <a:chOff x="0" y="0"/>
            <a:chExt cx="12094769" cy="14400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094718" cy="1440053"/>
            </a:xfrm>
            <a:custGeom>
              <a:avLst/>
              <a:gdLst/>
              <a:ahLst/>
              <a:cxnLst/>
              <a:rect l="l" t="t" r="r" b="b"/>
              <a:pathLst>
                <a:path w="12094718" h="1440053">
                  <a:moveTo>
                    <a:pt x="3578860" y="297815"/>
                  </a:moveTo>
                  <a:lnTo>
                    <a:pt x="3578860" y="440563"/>
                  </a:lnTo>
                  <a:lnTo>
                    <a:pt x="3721608" y="440563"/>
                  </a:lnTo>
                  <a:lnTo>
                    <a:pt x="3721608" y="726059"/>
                  </a:lnTo>
                  <a:lnTo>
                    <a:pt x="3293364" y="726059"/>
                  </a:lnTo>
                  <a:lnTo>
                    <a:pt x="3293364" y="440563"/>
                  </a:lnTo>
                  <a:lnTo>
                    <a:pt x="3436112" y="440563"/>
                  </a:lnTo>
                  <a:lnTo>
                    <a:pt x="3436112" y="297815"/>
                  </a:lnTo>
                  <a:close/>
                  <a:moveTo>
                    <a:pt x="10193274" y="285623"/>
                  </a:moveTo>
                  <a:lnTo>
                    <a:pt x="10193274" y="1142238"/>
                  </a:lnTo>
                  <a:lnTo>
                    <a:pt x="9765030" y="1142238"/>
                  </a:lnTo>
                  <a:lnTo>
                    <a:pt x="9765030" y="285623"/>
                  </a:lnTo>
                  <a:close/>
                  <a:moveTo>
                    <a:pt x="1391920" y="0"/>
                  </a:moveTo>
                  <a:lnTo>
                    <a:pt x="1391920" y="1427861"/>
                  </a:lnTo>
                  <a:lnTo>
                    <a:pt x="1677416" y="1427861"/>
                  </a:lnTo>
                  <a:lnTo>
                    <a:pt x="1820164" y="1427861"/>
                  </a:lnTo>
                  <a:lnTo>
                    <a:pt x="1820164" y="856742"/>
                  </a:lnTo>
                  <a:lnTo>
                    <a:pt x="2248535" y="856742"/>
                  </a:lnTo>
                  <a:lnTo>
                    <a:pt x="2248535" y="1427861"/>
                  </a:lnTo>
                  <a:lnTo>
                    <a:pt x="2676906" y="1427861"/>
                  </a:lnTo>
                  <a:lnTo>
                    <a:pt x="2676779" y="0"/>
                  </a:lnTo>
                  <a:lnTo>
                    <a:pt x="2248535" y="0"/>
                  </a:lnTo>
                  <a:lnTo>
                    <a:pt x="2248535" y="571119"/>
                  </a:lnTo>
                  <a:lnTo>
                    <a:pt x="1820164" y="571119"/>
                  </a:lnTo>
                  <a:lnTo>
                    <a:pt x="1820164" y="0"/>
                  </a:lnTo>
                  <a:close/>
                  <a:moveTo>
                    <a:pt x="4340225" y="0"/>
                  </a:moveTo>
                  <a:lnTo>
                    <a:pt x="4340225" y="1427861"/>
                  </a:lnTo>
                  <a:lnTo>
                    <a:pt x="4768596" y="1427861"/>
                  </a:lnTo>
                  <a:lnTo>
                    <a:pt x="4768596" y="713867"/>
                  </a:lnTo>
                  <a:lnTo>
                    <a:pt x="4911344" y="713867"/>
                  </a:lnTo>
                  <a:lnTo>
                    <a:pt x="4911344" y="856742"/>
                  </a:lnTo>
                  <a:lnTo>
                    <a:pt x="5054092" y="856742"/>
                  </a:lnTo>
                  <a:lnTo>
                    <a:pt x="5054092" y="999490"/>
                  </a:lnTo>
                  <a:lnTo>
                    <a:pt x="5196840" y="999490"/>
                  </a:lnTo>
                  <a:lnTo>
                    <a:pt x="5196840" y="1427861"/>
                  </a:lnTo>
                  <a:lnTo>
                    <a:pt x="5625211" y="1427861"/>
                  </a:lnTo>
                  <a:lnTo>
                    <a:pt x="5625211" y="0"/>
                  </a:lnTo>
                  <a:lnTo>
                    <a:pt x="5196840" y="0"/>
                  </a:lnTo>
                  <a:lnTo>
                    <a:pt x="5196840" y="428371"/>
                  </a:lnTo>
                  <a:lnTo>
                    <a:pt x="5054092" y="428371"/>
                  </a:lnTo>
                  <a:lnTo>
                    <a:pt x="5054092" y="285623"/>
                  </a:lnTo>
                  <a:lnTo>
                    <a:pt x="4911217" y="285623"/>
                  </a:lnTo>
                  <a:lnTo>
                    <a:pt x="4911217" y="142748"/>
                  </a:lnTo>
                  <a:lnTo>
                    <a:pt x="4768469" y="142748"/>
                  </a:lnTo>
                  <a:lnTo>
                    <a:pt x="4768469" y="0"/>
                  </a:lnTo>
                  <a:close/>
                  <a:moveTo>
                    <a:pt x="9479407" y="0"/>
                  </a:moveTo>
                  <a:lnTo>
                    <a:pt x="9479407" y="142748"/>
                  </a:lnTo>
                  <a:lnTo>
                    <a:pt x="9336659" y="142748"/>
                  </a:lnTo>
                  <a:lnTo>
                    <a:pt x="9336659" y="1284986"/>
                  </a:lnTo>
                  <a:lnTo>
                    <a:pt x="9479407" y="1284986"/>
                  </a:lnTo>
                  <a:lnTo>
                    <a:pt x="9479407" y="1427734"/>
                  </a:lnTo>
                  <a:lnTo>
                    <a:pt x="10478770" y="1427734"/>
                  </a:lnTo>
                  <a:lnTo>
                    <a:pt x="10478770" y="1284986"/>
                  </a:lnTo>
                  <a:lnTo>
                    <a:pt x="10621518" y="1284986"/>
                  </a:lnTo>
                  <a:lnTo>
                    <a:pt x="10621518" y="142748"/>
                  </a:lnTo>
                  <a:lnTo>
                    <a:pt x="10478897" y="142748"/>
                  </a:lnTo>
                  <a:lnTo>
                    <a:pt x="10478897" y="0"/>
                  </a:lnTo>
                  <a:close/>
                  <a:moveTo>
                    <a:pt x="5825490" y="4191"/>
                  </a:moveTo>
                  <a:lnTo>
                    <a:pt x="5825490" y="1431925"/>
                  </a:lnTo>
                  <a:lnTo>
                    <a:pt x="6253861" y="1431925"/>
                  </a:lnTo>
                  <a:lnTo>
                    <a:pt x="6253861" y="1003681"/>
                  </a:lnTo>
                  <a:lnTo>
                    <a:pt x="6396609" y="1003681"/>
                  </a:lnTo>
                  <a:lnTo>
                    <a:pt x="6396609" y="1146429"/>
                  </a:lnTo>
                  <a:lnTo>
                    <a:pt x="6539357" y="1146429"/>
                  </a:lnTo>
                  <a:lnTo>
                    <a:pt x="6539357" y="1289177"/>
                  </a:lnTo>
                  <a:lnTo>
                    <a:pt x="6682105" y="1289177"/>
                  </a:lnTo>
                  <a:lnTo>
                    <a:pt x="6682105" y="1431925"/>
                  </a:lnTo>
                  <a:lnTo>
                    <a:pt x="7110476" y="1431925"/>
                  </a:lnTo>
                  <a:lnTo>
                    <a:pt x="7110476" y="1289177"/>
                  </a:lnTo>
                  <a:lnTo>
                    <a:pt x="6967728" y="1289177"/>
                  </a:lnTo>
                  <a:lnTo>
                    <a:pt x="6967728" y="1146429"/>
                  </a:lnTo>
                  <a:lnTo>
                    <a:pt x="6824980" y="1146429"/>
                  </a:lnTo>
                  <a:lnTo>
                    <a:pt x="6824980" y="1003681"/>
                  </a:lnTo>
                  <a:lnTo>
                    <a:pt x="6682105" y="1003681"/>
                  </a:lnTo>
                  <a:lnTo>
                    <a:pt x="6682105" y="860806"/>
                  </a:lnTo>
                  <a:lnTo>
                    <a:pt x="6539357" y="860806"/>
                  </a:lnTo>
                  <a:lnTo>
                    <a:pt x="6539357" y="575310"/>
                  </a:lnTo>
                  <a:lnTo>
                    <a:pt x="6682105" y="575310"/>
                  </a:lnTo>
                  <a:lnTo>
                    <a:pt x="6682105" y="432562"/>
                  </a:lnTo>
                  <a:lnTo>
                    <a:pt x="6824980" y="432562"/>
                  </a:lnTo>
                  <a:lnTo>
                    <a:pt x="6824980" y="289687"/>
                  </a:lnTo>
                  <a:lnTo>
                    <a:pt x="6967728" y="289687"/>
                  </a:lnTo>
                  <a:lnTo>
                    <a:pt x="6967728" y="146939"/>
                  </a:lnTo>
                  <a:lnTo>
                    <a:pt x="7110476" y="146939"/>
                  </a:lnTo>
                  <a:lnTo>
                    <a:pt x="7110476" y="4191"/>
                  </a:lnTo>
                  <a:lnTo>
                    <a:pt x="6682105" y="4191"/>
                  </a:lnTo>
                  <a:lnTo>
                    <a:pt x="6682105" y="146939"/>
                  </a:lnTo>
                  <a:lnTo>
                    <a:pt x="6539357" y="146939"/>
                  </a:lnTo>
                  <a:lnTo>
                    <a:pt x="6539357" y="289687"/>
                  </a:lnTo>
                  <a:lnTo>
                    <a:pt x="6396609" y="289687"/>
                  </a:lnTo>
                  <a:lnTo>
                    <a:pt x="6396609" y="432562"/>
                  </a:lnTo>
                  <a:lnTo>
                    <a:pt x="6253861" y="432562"/>
                  </a:lnTo>
                  <a:lnTo>
                    <a:pt x="6253861" y="4191"/>
                  </a:lnTo>
                  <a:close/>
                  <a:moveTo>
                    <a:pt x="0" y="10795"/>
                  </a:moveTo>
                  <a:lnTo>
                    <a:pt x="0" y="296418"/>
                  </a:lnTo>
                  <a:lnTo>
                    <a:pt x="428244" y="296418"/>
                  </a:lnTo>
                  <a:lnTo>
                    <a:pt x="428244" y="1438656"/>
                  </a:lnTo>
                  <a:lnTo>
                    <a:pt x="856615" y="1438656"/>
                  </a:lnTo>
                  <a:lnTo>
                    <a:pt x="856615" y="296418"/>
                  </a:lnTo>
                  <a:lnTo>
                    <a:pt x="1284986" y="296418"/>
                  </a:lnTo>
                  <a:lnTo>
                    <a:pt x="1284986" y="10795"/>
                  </a:lnTo>
                  <a:close/>
                  <a:moveTo>
                    <a:pt x="7912354" y="10795"/>
                  </a:moveTo>
                  <a:lnTo>
                    <a:pt x="7912354" y="724662"/>
                  </a:lnTo>
                  <a:lnTo>
                    <a:pt x="8055102" y="724662"/>
                  </a:lnTo>
                  <a:lnTo>
                    <a:pt x="8055102" y="867537"/>
                  </a:lnTo>
                  <a:lnTo>
                    <a:pt x="8197850" y="867537"/>
                  </a:lnTo>
                  <a:lnTo>
                    <a:pt x="8197850" y="1010285"/>
                  </a:lnTo>
                  <a:lnTo>
                    <a:pt x="8340598" y="1010285"/>
                  </a:lnTo>
                  <a:lnTo>
                    <a:pt x="8340598" y="1438656"/>
                  </a:lnTo>
                  <a:lnTo>
                    <a:pt x="8768969" y="1438656"/>
                  </a:lnTo>
                  <a:lnTo>
                    <a:pt x="8768969" y="1010285"/>
                  </a:lnTo>
                  <a:lnTo>
                    <a:pt x="8911717" y="1010285"/>
                  </a:lnTo>
                  <a:lnTo>
                    <a:pt x="8911717" y="867537"/>
                  </a:lnTo>
                  <a:lnTo>
                    <a:pt x="9054464" y="867537"/>
                  </a:lnTo>
                  <a:lnTo>
                    <a:pt x="9054464" y="724662"/>
                  </a:lnTo>
                  <a:lnTo>
                    <a:pt x="9197212" y="724662"/>
                  </a:lnTo>
                  <a:lnTo>
                    <a:pt x="9197212" y="10795"/>
                  </a:lnTo>
                  <a:lnTo>
                    <a:pt x="8768969" y="10795"/>
                  </a:lnTo>
                  <a:lnTo>
                    <a:pt x="8768969" y="724662"/>
                  </a:lnTo>
                  <a:lnTo>
                    <a:pt x="8340598" y="724662"/>
                  </a:lnTo>
                  <a:lnTo>
                    <a:pt x="8340598" y="10795"/>
                  </a:lnTo>
                  <a:close/>
                  <a:moveTo>
                    <a:pt x="10809860" y="10795"/>
                  </a:moveTo>
                  <a:lnTo>
                    <a:pt x="10809860" y="1295781"/>
                  </a:lnTo>
                  <a:lnTo>
                    <a:pt x="10952607" y="1295781"/>
                  </a:lnTo>
                  <a:lnTo>
                    <a:pt x="10952607" y="1438529"/>
                  </a:lnTo>
                  <a:lnTo>
                    <a:pt x="11951970" y="1438529"/>
                  </a:lnTo>
                  <a:lnTo>
                    <a:pt x="11951970" y="1295781"/>
                  </a:lnTo>
                  <a:lnTo>
                    <a:pt x="12094718" y="1295781"/>
                  </a:lnTo>
                  <a:lnTo>
                    <a:pt x="12094718" y="10795"/>
                  </a:lnTo>
                  <a:lnTo>
                    <a:pt x="11666474" y="10795"/>
                  </a:lnTo>
                  <a:lnTo>
                    <a:pt x="11666474" y="1153033"/>
                  </a:lnTo>
                  <a:lnTo>
                    <a:pt x="11238103" y="1153033"/>
                  </a:lnTo>
                  <a:lnTo>
                    <a:pt x="11238103" y="10795"/>
                  </a:lnTo>
                  <a:close/>
                  <a:moveTo>
                    <a:pt x="3150616" y="12192"/>
                  </a:moveTo>
                  <a:lnTo>
                    <a:pt x="3150616" y="154940"/>
                  </a:lnTo>
                  <a:lnTo>
                    <a:pt x="3007741" y="154940"/>
                  </a:lnTo>
                  <a:lnTo>
                    <a:pt x="3007741" y="297815"/>
                  </a:lnTo>
                  <a:lnTo>
                    <a:pt x="2864993" y="297815"/>
                  </a:lnTo>
                  <a:lnTo>
                    <a:pt x="2864993" y="1440053"/>
                  </a:lnTo>
                  <a:lnTo>
                    <a:pt x="3293364" y="1440053"/>
                  </a:lnTo>
                  <a:lnTo>
                    <a:pt x="3293364" y="1011682"/>
                  </a:lnTo>
                  <a:lnTo>
                    <a:pt x="3721735" y="1011682"/>
                  </a:lnTo>
                  <a:lnTo>
                    <a:pt x="3721735" y="1440053"/>
                  </a:lnTo>
                  <a:lnTo>
                    <a:pt x="4150106" y="1440053"/>
                  </a:lnTo>
                  <a:lnTo>
                    <a:pt x="4150106" y="297815"/>
                  </a:lnTo>
                  <a:lnTo>
                    <a:pt x="4007231" y="297815"/>
                  </a:lnTo>
                  <a:lnTo>
                    <a:pt x="4007231" y="154940"/>
                  </a:lnTo>
                  <a:lnTo>
                    <a:pt x="3864483" y="154940"/>
                  </a:lnTo>
                  <a:lnTo>
                    <a:pt x="3864483" y="12192"/>
                  </a:lnTo>
                  <a:close/>
                </a:path>
              </a:pathLst>
            </a:custGeom>
            <a:blipFill>
              <a:blip r:embed="rId3"/>
              <a:stretch>
                <a:fillRect l="-47814" t="-430893" r="-53793" b="-421571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8754399" y="6525739"/>
            <a:ext cx="1439332" cy="332832"/>
            <a:chOff x="0" y="0"/>
            <a:chExt cx="1919110" cy="44377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19097" cy="443738"/>
            </a:xfrm>
            <a:custGeom>
              <a:avLst/>
              <a:gdLst/>
              <a:ahLst/>
              <a:cxnLst/>
              <a:rect l="l" t="t" r="r" b="b"/>
              <a:pathLst>
                <a:path w="1919097" h="443738">
                  <a:moveTo>
                    <a:pt x="1016889" y="88138"/>
                  </a:moveTo>
                  <a:lnTo>
                    <a:pt x="1016889" y="176276"/>
                  </a:lnTo>
                  <a:lnTo>
                    <a:pt x="884682" y="176276"/>
                  </a:lnTo>
                  <a:lnTo>
                    <a:pt x="884682" y="88138"/>
                  </a:lnTo>
                  <a:close/>
                  <a:moveTo>
                    <a:pt x="1787017" y="90551"/>
                  </a:moveTo>
                  <a:lnTo>
                    <a:pt x="1787017" y="178689"/>
                  </a:lnTo>
                  <a:lnTo>
                    <a:pt x="1654937" y="178689"/>
                  </a:lnTo>
                  <a:lnTo>
                    <a:pt x="1654937" y="90551"/>
                  </a:lnTo>
                  <a:close/>
                  <a:moveTo>
                    <a:pt x="1142365" y="176149"/>
                  </a:moveTo>
                  <a:lnTo>
                    <a:pt x="1142365" y="264287"/>
                  </a:lnTo>
                  <a:lnTo>
                    <a:pt x="1104900" y="264287"/>
                  </a:lnTo>
                  <a:lnTo>
                    <a:pt x="1104900" y="176149"/>
                  </a:lnTo>
                  <a:close/>
                  <a:moveTo>
                    <a:pt x="1016762" y="264287"/>
                  </a:moveTo>
                  <a:lnTo>
                    <a:pt x="1016762" y="352425"/>
                  </a:lnTo>
                  <a:lnTo>
                    <a:pt x="884682" y="352425"/>
                  </a:lnTo>
                  <a:lnTo>
                    <a:pt x="884682" y="264287"/>
                  </a:lnTo>
                  <a:close/>
                  <a:moveTo>
                    <a:pt x="1522857" y="88138"/>
                  </a:moveTo>
                  <a:lnTo>
                    <a:pt x="1522857" y="352298"/>
                  </a:lnTo>
                  <a:lnTo>
                    <a:pt x="1274572" y="352298"/>
                  </a:lnTo>
                  <a:lnTo>
                    <a:pt x="1274572" y="264287"/>
                  </a:lnTo>
                  <a:lnTo>
                    <a:pt x="1494790" y="264287"/>
                  </a:lnTo>
                  <a:lnTo>
                    <a:pt x="1494790" y="176149"/>
                  </a:lnTo>
                  <a:lnTo>
                    <a:pt x="1274572" y="176149"/>
                  </a:lnTo>
                  <a:lnTo>
                    <a:pt x="1274572" y="88138"/>
                  </a:lnTo>
                  <a:close/>
                  <a:moveTo>
                    <a:pt x="44069" y="0"/>
                  </a:moveTo>
                  <a:lnTo>
                    <a:pt x="44069" y="44069"/>
                  </a:lnTo>
                  <a:lnTo>
                    <a:pt x="0" y="44069"/>
                  </a:lnTo>
                  <a:lnTo>
                    <a:pt x="0" y="396367"/>
                  </a:lnTo>
                  <a:lnTo>
                    <a:pt x="44069" y="396367"/>
                  </a:lnTo>
                  <a:lnTo>
                    <a:pt x="44069" y="440436"/>
                  </a:lnTo>
                  <a:lnTo>
                    <a:pt x="352298" y="440436"/>
                  </a:lnTo>
                  <a:lnTo>
                    <a:pt x="352298" y="396367"/>
                  </a:lnTo>
                  <a:lnTo>
                    <a:pt x="396240" y="396367"/>
                  </a:lnTo>
                  <a:lnTo>
                    <a:pt x="396240" y="264287"/>
                  </a:lnTo>
                  <a:lnTo>
                    <a:pt x="264160" y="264287"/>
                  </a:lnTo>
                  <a:lnTo>
                    <a:pt x="264160" y="352425"/>
                  </a:lnTo>
                  <a:lnTo>
                    <a:pt x="132080" y="352425"/>
                  </a:lnTo>
                  <a:lnTo>
                    <a:pt x="132080" y="88138"/>
                  </a:lnTo>
                  <a:lnTo>
                    <a:pt x="264160" y="88138"/>
                  </a:lnTo>
                  <a:lnTo>
                    <a:pt x="264160" y="176276"/>
                  </a:lnTo>
                  <a:lnTo>
                    <a:pt x="372872" y="176276"/>
                  </a:lnTo>
                  <a:lnTo>
                    <a:pt x="372872" y="223520"/>
                  </a:lnTo>
                  <a:lnTo>
                    <a:pt x="416941" y="223520"/>
                  </a:lnTo>
                  <a:lnTo>
                    <a:pt x="416941" y="267589"/>
                  </a:lnTo>
                  <a:lnTo>
                    <a:pt x="461010" y="267589"/>
                  </a:lnTo>
                  <a:lnTo>
                    <a:pt x="461010" y="311658"/>
                  </a:lnTo>
                  <a:lnTo>
                    <a:pt x="505079" y="311658"/>
                  </a:lnTo>
                  <a:lnTo>
                    <a:pt x="505079" y="443738"/>
                  </a:lnTo>
                  <a:lnTo>
                    <a:pt x="637159" y="443738"/>
                  </a:lnTo>
                  <a:lnTo>
                    <a:pt x="637159" y="311658"/>
                  </a:lnTo>
                  <a:lnTo>
                    <a:pt x="681228" y="311658"/>
                  </a:lnTo>
                  <a:lnTo>
                    <a:pt x="681228" y="267589"/>
                  </a:lnTo>
                  <a:lnTo>
                    <a:pt x="725170" y="267589"/>
                  </a:lnTo>
                  <a:lnTo>
                    <a:pt x="725170" y="223520"/>
                  </a:lnTo>
                  <a:lnTo>
                    <a:pt x="752729" y="223520"/>
                  </a:lnTo>
                  <a:lnTo>
                    <a:pt x="752729" y="440436"/>
                  </a:lnTo>
                  <a:lnTo>
                    <a:pt x="1104900" y="440436"/>
                  </a:lnTo>
                  <a:lnTo>
                    <a:pt x="1104900" y="396367"/>
                  </a:lnTo>
                  <a:lnTo>
                    <a:pt x="1142365" y="396367"/>
                  </a:lnTo>
                  <a:lnTo>
                    <a:pt x="1142365" y="440436"/>
                  </a:lnTo>
                  <a:lnTo>
                    <a:pt x="1522730" y="440436"/>
                  </a:lnTo>
                  <a:lnTo>
                    <a:pt x="1522730" y="442849"/>
                  </a:lnTo>
                  <a:lnTo>
                    <a:pt x="1654810" y="442849"/>
                  </a:lnTo>
                  <a:lnTo>
                    <a:pt x="1654810" y="310769"/>
                  </a:lnTo>
                  <a:lnTo>
                    <a:pt x="1698879" y="310769"/>
                  </a:lnTo>
                  <a:lnTo>
                    <a:pt x="1698879" y="354838"/>
                  </a:lnTo>
                  <a:lnTo>
                    <a:pt x="1742948" y="354838"/>
                  </a:lnTo>
                  <a:lnTo>
                    <a:pt x="1742948" y="398907"/>
                  </a:lnTo>
                  <a:lnTo>
                    <a:pt x="1787017" y="398907"/>
                  </a:lnTo>
                  <a:lnTo>
                    <a:pt x="1787017" y="442976"/>
                  </a:lnTo>
                  <a:lnTo>
                    <a:pt x="1919097" y="442976"/>
                  </a:lnTo>
                  <a:lnTo>
                    <a:pt x="1919097" y="398907"/>
                  </a:lnTo>
                  <a:lnTo>
                    <a:pt x="1875028" y="398907"/>
                  </a:lnTo>
                  <a:lnTo>
                    <a:pt x="1875028" y="354838"/>
                  </a:lnTo>
                  <a:lnTo>
                    <a:pt x="1830959" y="354838"/>
                  </a:lnTo>
                  <a:lnTo>
                    <a:pt x="1830959" y="310769"/>
                  </a:lnTo>
                  <a:lnTo>
                    <a:pt x="1786890" y="310769"/>
                  </a:lnTo>
                  <a:lnTo>
                    <a:pt x="1786890" y="266700"/>
                  </a:lnTo>
                  <a:lnTo>
                    <a:pt x="1874901" y="266700"/>
                  </a:lnTo>
                  <a:lnTo>
                    <a:pt x="1874901" y="222631"/>
                  </a:lnTo>
                  <a:lnTo>
                    <a:pt x="1918970" y="222631"/>
                  </a:lnTo>
                  <a:lnTo>
                    <a:pt x="1918970" y="46482"/>
                  </a:lnTo>
                  <a:lnTo>
                    <a:pt x="1874901" y="46482"/>
                  </a:lnTo>
                  <a:lnTo>
                    <a:pt x="1874901" y="2413"/>
                  </a:lnTo>
                  <a:lnTo>
                    <a:pt x="1538732" y="2413"/>
                  </a:lnTo>
                  <a:lnTo>
                    <a:pt x="1538732" y="0"/>
                  </a:lnTo>
                  <a:lnTo>
                    <a:pt x="1142365" y="0"/>
                  </a:lnTo>
                  <a:lnTo>
                    <a:pt x="1142365" y="44069"/>
                  </a:lnTo>
                  <a:lnTo>
                    <a:pt x="1104900" y="44069"/>
                  </a:lnTo>
                  <a:lnTo>
                    <a:pt x="1104900" y="0"/>
                  </a:lnTo>
                  <a:lnTo>
                    <a:pt x="752602" y="0"/>
                  </a:lnTo>
                  <a:lnTo>
                    <a:pt x="752602" y="3302"/>
                  </a:lnTo>
                  <a:lnTo>
                    <a:pt x="637032" y="3302"/>
                  </a:lnTo>
                  <a:lnTo>
                    <a:pt x="637032" y="223520"/>
                  </a:lnTo>
                  <a:lnTo>
                    <a:pt x="504952" y="223520"/>
                  </a:lnTo>
                  <a:lnTo>
                    <a:pt x="504952" y="3302"/>
                  </a:lnTo>
                  <a:lnTo>
                    <a:pt x="372872" y="3302"/>
                  </a:lnTo>
                  <a:lnTo>
                    <a:pt x="372872" y="44069"/>
                  </a:lnTo>
                  <a:lnTo>
                    <a:pt x="352298" y="44069"/>
                  </a:lnTo>
                  <a:lnTo>
                    <a:pt x="352298" y="0"/>
                  </a:lnTo>
                  <a:close/>
                </a:path>
              </a:pathLst>
            </a:custGeom>
            <a:blipFill>
              <a:blip r:embed="rId4"/>
              <a:stretch>
                <a:fillRect l="-608230" t="-1960838" r="-562367" b="-1030174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8515779" y="6899053"/>
            <a:ext cx="2132000" cy="332832"/>
            <a:chOff x="0" y="0"/>
            <a:chExt cx="2842666" cy="44377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42768" cy="443865"/>
            </a:xfrm>
            <a:custGeom>
              <a:avLst/>
              <a:gdLst/>
              <a:ahLst/>
              <a:cxnLst/>
              <a:rect l="l" t="t" r="r" b="b"/>
              <a:pathLst>
                <a:path w="2842768" h="443865">
                  <a:moveTo>
                    <a:pt x="1815338" y="90551"/>
                  </a:moveTo>
                  <a:lnTo>
                    <a:pt x="1815338" y="178689"/>
                  </a:lnTo>
                  <a:lnTo>
                    <a:pt x="1683131" y="178689"/>
                  </a:lnTo>
                  <a:lnTo>
                    <a:pt x="1683131" y="90551"/>
                  </a:lnTo>
                  <a:close/>
                  <a:moveTo>
                    <a:pt x="264287" y="91440"/>
                  </a:moveTo>
                  <a:lnTo>
                    <a:pt x="264287" y="135509"/>
                  </a:lnTo>
                  <a:lnTo>
                    <a:pt x="390525" y="135509"/>
                  </a:lnTo>
                  <a:lnTo>
                    <a:pt x="390525" y="223520"/>
                  </a:lnTo>
                  <a:lnTo>
                    <a:pt x="352425" y="223520"/>
                  </a:lnTo>
                  <a:lnTo>
                    <a:pt x="352425" y="179451"/>
                  </a:lnTo>
                  <a:lnTo>
                    <a:pt x="132207" y="179451"/>
                  </a:lnTo>
                  <a:lnTo>
                    <a:pt x="132207" y="91440"/>
                  </a:lnTo>
                  <a:close/>
                  <a:moveTo>
                    <a:pt x="769239" y="88138"/>
                  </a:moveTo>
                  <a:lnTo>
                    <a:pt x="769239" y="352298"/>
                  </a:lnTo>
                  <a:lnTo>
                    <a:pt x="522732" y="352298"/>
                  </a:lnTo>
                  <a:lnTo>
                    <a:pt x="522732" y="264287"/>
                  </a:lnTo>
                  <a:lnTo>
                    <a:pt x="742950" y="264287"/>
                  </a:lnTo>
                  <a:lnTo>
                    <a:pt x="742950" y="176149"/>
                  </a:lnTo>
                  <a:lnTo>
                    <a:pt x="522732" y="176149"/>
                  </a:lnTo>
                  <a:lnTo>
                    <a:pt x="522732" y="88138"/>
                  </a:lnTo>
                  <a:close/>
                  <a:moveTo>
                    <a:pt x="1033526" y="88138"/>
                  </a:moveTo>
                  <a:lnTo>
                    <a:pt x="1033526" y="176276"/>
                  </a:lnTo>
                  <a:lnTo>
                    <a:pt x="1157224" y="176276"/>
                  </a:lnTo>
                  <a:lnTo>
                    <a:pt x="1157224" y="264414"/>
                  </a:lnTo>
                  <a:lnTo>
                    <a:pt x="1033526" y="264414"/>
                  </a:lnTo>
                  <a:lnTo>
                    <a:pt x="1033526" y="352552"/>
                  </a:lnTo>
                  <a:lnTo>
                    <a:pt x="901319" y="352552"/>
                  </a:lnTo>
                  <a:lnTo>
                    <a:pt x="901319" y="88138"/>
                  </a:lnTo>
                  <a:close/>
                  <a:moveTo>
                    <a:pt x="1965579" y="91059"/>
                  </a:moveTo>
                  <a:lnTo>
                    <a:pt x="1965579" y="355346"/>
                  </a:lnTo>
                  <a:lnTo>
                    <a:pt x="1921510" y="355346"/>
                  </a:lnTo>
                  <a:lnTo>
                    <a:pt x="1921510" y="398907"/>
                  </a:lnTo>
                  <a:lnTo>
                    <a:pt x="1903349" y="398907"/>
                  </a:lnTo>
                  <a:lnTo>
                    <a:pt x="1903349" y="354838"/>
                  </a:lnTo>
                  <a:lnTo>
                    <a:pt x="1859280" y="354838"/>
                  </a:lnTo>
                  <a:lnTo>
                    <a:pt x="1859280" y="310769"/>
                  </a:lnTo>
                  <a:lnTo>
                    <a:pt x="1815211" y="310769"/>
                  </a:lnTo>
                  <a:lnTo>
                    <a:pt x="1815211" y="266700"/>
                  </a:lnTo>
                  <a:lnTo>
                    <a:pt x="1903349" y="266700"/>
                  </a:lnTo>
                  <a:lnTo>
                    <a:pt x="1903349" y="222631"/>
                  </a:lnTo>
                  <a:lnTo>
                    <a:pt x="1947418" y="222631"/>
                  </a:lnTo>
                  <a:lnTo>
                    <a:pt x="1947418" y="91059"/>
                  </a:lnTo>
                  <a:close/>
                  <a:moveTo>
                    <a:pt x="390525" y="0"/>
                  </a:moveTo>
                  <a:lnTo>
                    <a:pt x="390525" y="47371"/>
                  </a:lnTo>
                  <a:lnTo>
                    <a:pt x="352425" y="47371"/>
                  </a:lnTo>
                  <a:lnTo>
                    <a:pt x="352425" y="3302"/>
                  </a:lnTo>
                  <a:lnTo>
                    <a:pt x="44069" y="3302"/>
                  </a:lnTo>
                  <a:lnTo>
                    <a:pt x="44069" y="47371"/>
                  </a:lnTo>
                  <a:lnTo>
                    <a:pt x="0" y="47371"/>
                  </a:lnTo>
                  <a:lnTo>
                    <a:pt x="0" y="223520"/>
                  </a:lnTo>
                  <a:lnTo>
                    <a:pt x="44069" y="223520"/>
                  </a:lnTo>
                  <a:lnTo>
                    <a:pt x="44069" y="267589"/>
                  </a:lnTo>
                  <a:lnTo>
                    <a:pt x="264287" y="267589"/>
                  </a:lnTo>
                  <a:lnTo>
                    <a:pt x="264287" y="355727"/>
                  </a:lnTo>
                  <a:lnTo>
                    <a:pt x="132207" y="355727"/>
                  </a:lnTo>
                  <a:lnTo>
                    <a:pt x="132207" y="311658"/>
                  </a:lnTo>
                  <a:lnTo>
                    <a:pt x="0" y="311658"/>
                  </a:lnTo>
                  <a:lnTo>
                    <a:pt x="0" y="399796"/>
                  </a:lnTo>
                  <a:lnTo>
                    <a:pt x="44069" y="399796"/>
                  </a:lnTo>
                  <a:lnTo>
                    <a:pt x="44069" y="443865"/>
                  </a:lnTo>
                  <a:lnTo>
                    <a:pt x="352425" y="443865"/>
                  </a:lnTo>
                  <a:lnTo>
                    <a:pt x="352425" y="399669"/>
                  </a:lnTo>
                  <a:lnTo>
                    <a:pt x="390652" y="399669"/>
                  </a:lnTo>
                  <a:lnTo>
                    <a:pt x="390652" y="440436"/>
                  </a:lnTo>
                  <a:lnTo>
                    <a:pt x="787019" y="440436"/>
                  </a:lnTo>
                  <a:lnTo>
                    <a:pt x="787019" y="396367"/>
                  </a:lnTo>
                  <a:lnTo>
                    <a:pt x="813308" y="396367"/>
                  </a:lnTo>
                  <a:lnTo>
                    <a:pt x="813308" y="440436"/>
                  </a:lnTo>
                  <a:lnTo>
                    <a:pt x="1121664" y="440436"/>
                  </a:lnTo>
                  <a:lnTo>
                    <a:pt x="1121664" y="396367"/>
                  </a:lnTo>
                  <a:lnTo>
                    <a:pt x="1157351" y="396367"/>
                  </a:lnTo>
                  <a:lnTo>
                    <a:pt x="1157351" y="399669"/>
                  </a:lnTo>
                  <a:lnTo>
                    <a:pt x="1201420" y="399669"/>
                  </a:lnTo>
                  <a:lnTo>
                    <a:pt x="1201420" y="443738"/>
                  </a:lnTo>
                  <a:lnTo>
                    <a:pt x="1509776" y="443738"/>
                  </a:lnTo>
                  <a:lnTo>
                    <a:pt x="1509776" y="399669"/>
                  </a:lnTo>
                  <a:lnTo>
                    <a:pt x="1551051" y="399669"/>
                  </a:lnTo>
                  <a:lnTo>
                    <a:pt x="1551051" y="442849"/>
                  </a:lnTo>
                  <a:lnTo>
                    <a:pt x="1683258" y="442849"/>
                  </a:lnTo>
                  <a:lnTo>
                    <a:pt x="1683258" y="310769"/>
                  </a:lnTo>
                  <a:lnTo>
                    <a:pt x="1727200" y="310769"/>
                  </a:lnTo>
                  <a:lnTo>
                    <a:pt x="1727200" y="354838"/>
                  </a:lnTo>
                  <a:lnTo>
                    <a:pt x="1771269" y="354838"/>
                  </a:lnTo>
                  <a:lnTo>
                    <a:pt x="1771269" y="398907"/>
                  </a:lnTo>
                  <a:lnTo>
                    <a:pt x="1815338" y="398907"/>
                  </a:lnTo>
                  <a:lnTo>
                    <a:pt x="1815338" y="442976"/>
                  </a:lnTo>
                  <a:lnTo>
                    <a:pt x="1921510" y="442976"/>
                  </a:lnTo>
                  <a:lnTo>
                    <a:pt x="1921510" y="443484"/>
                  </a:lnTo>
                  <a:lnTo>
                    <a:pt x="2141728" y="443484"/>
                  </a:lnTo>
                  <a:lnTo>
                    <a:pt x="2141728" y="355346"/>
                  </a:lnTo>
                  <a:lnTo>
                    <a:pt x="2097659" y="355346"/>
                  </a:lnTo>
                  <a:lnTo>
                    <a:pt x="2097659" y="91440"/>
                  </a:lnTo>
                  <a:lnTo>
                    <a:pt x="2228469" y="91440"/>
                  </a:lnTo>
                  <a:lnTo>
                    <a:pt x="2228469" y="443738"/>
                  </a:lnTo>
                  <a:lnTo>
                    <a:pt x="2360676" y="443738"/>
                  </a:lnTo>
                  <a:lnTo>
                    <a:pt x="2360676" y="91440"/>
                  </a:lnTo>
                  <a:lnTo>
                    <a:pt x="2446147" y="91440"/>
                  </a:lnTo>
                  <a:lnTo>
                    <a:pt x="2446147" y="223520"/>
                  </a:lnTo>
                  <a:lnTo>
                    <a:pt x="2490216" y="223520"/>
                  </a:lnTo>
                  <a:lnTo>
                    <a:pt x="2490216" y="267589"/>
                  </a:lnTo>
                  <a:lnTo>
                    <a:pt x="2534285" y="267589"/>
                  </a:lnTo>
                  <a:lnTo>
                    <a:pt x="2534285" y="311658"/>
                  </a:lnTo>
                  <a:lnTo>
                    <a:pt x="2578354" y="311658"/>
                  </a:lnTo>
                  <a:lnTo>
                    <a:pt x="2578354" y="443738"/>
                  </a:lnTo>
                  <a:lnTo>
                    <a:pt x="2710561" y="443738"/>
                  </a:lnTo>
                  <a:lnTo>
                    <a:pt x="2710561" y="311658"/>
                  </a:lnTo>
                  <a:lnTo>
                    <a:pt x="2754630" y="311658"/>
                  </a:lnTo>
                  <a:lnTo>
                    <a:pt x="2754630" y="267589"/>
                  </a:lnTo>
                  <a:lnTo>
                    <a:pt x="2798699" y="267589"/>
                  </a:lnTo>
                  <a:lnTo>
                    <a:pt x="2798699" y="223520"/>
                  </a:lnTo>
                  <a:lnTo>
                    <a:pt x="2842768" y="223520"/>
                  </a:lnTo>
                  <a:lnTo>
                    <a:pt x="2842768" y="3302"/>
                  </a:lnTo>
                  <a:lnTo>
                    <a:pt x="2710561" y="3302"/>
                  </a:lnTo>
                  <a:lnTo>
                    <a:pt x="2710561" y="223520"/>
                  </a:lnTo>
                  <a:lnTo>
                    <a:pt x="2578354" y="223520"/>
                  </a:lnTo>
                  <a:lnTo>
                    <a:pt x="2578354" y="3302"/>
                  </a:lnTo>
                  <a:lnTo>
                    <a:pt x="2141728" y="3302"/>
                  </a:lnTo>
                  <a:lnTo>
                    <a:pt x="2141728" y="2921"/>
                  </a:lnTo>
                  <a:lnTo>
                    <a:pt x="1921510" y="2921"/>
                  </a:lnTo>
                  <a:lnTo>
                    <a:pt x="1921510" y="46482"/>
                  </a:lnTo>
                  <a:lnTo>
                    <a:pt x="1903349" y="46482"/>
                  </a:lnTo>
                  <a:lnTo>
                    <a:pt x="1903349" y="2413"/>
                  </a:lnTo>
                  <a:lnTo>
                    <a:pt x="1550924" y="2413"/>
                  </a:lnTo>
                  <a:lnTo>
                    <a:pt x="1550924" y="3302"/>
                  </a:lnTo>
                  <a:lnTo>
                    <a:pt x="1421638" y="3302"/>
                  </a:lnTo>
                  <a:lnTo>
                    <a:pt x="1421638" y="355727"/>
                  </a:lnTo>
                  <a:lnTo>
                    <a:pt x="1289431" y="355727"/>
                  </a:lnTo>
                  <a:lnTo>
                    <a:pt x="1289431" y="3302"/>
                  </a:lnTo>
                  <a:lnTo>
                    <a:pt x="1157224" y="3302"/>
                  </a:lnTo>
                  <a:lnTo>
                    <a:pt x="1157224" y="44069"/>
                  </a:lnTo>
                  <a:lnTo>
                    <a:pt x="1121664" y="44069"/>
                  </a:lnTo>
                  <a:lnTo>
                    <a:pt x="1121664" y="0"/>
                  </a:lnTo>
                  <a:lnTo>
                    <a:pt x="813308" y="0"/>
                  </a:lnTo>
                  <a:lnTo>
                    <a:pt x="813308" y="44069"/>
                  </a:lnTo>
                  <a:lnTo>
                    <a:pt x="787019" y="44069"/>
                  </a:lnTo>
                  <a:lnTo>
                    <a:pt x="787019" y="0"/>
                  </a:lnTo>
                  <a:close/>
                </a:path>
              </a:pathLst>
            </a:custGeom>
            <a:blipFill>
              <a:blip r:embed="rId5"/>
              <a:stretch>
                <a:fillRect l="-399412" t="-2072417" r="-358342" b="-917710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8855907" y="7282958"/>
            <a:ext cx="1215142" cy="332832"/>
            <a:chOff x="0" y="0"/>
            <a:chExt cx="1620190" cy="44377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20266" cy="443738"/>
            </a:xfrm>
            <a:custGeom>
              <a:avLst/>
              <a:gdLst/>
              <a:ahLst/>
              <a:cxnLst/>
              <a:rect l="l" t="t" r="r" b="b"/>
              <a:pathLst>
                <a:path w="1620266" h="443738">
                  <a:moveTo>
                    <a:pt x="1488059" y="88138"/>
                  </a:moveTo>
                  <a:lnTo>
                    <a:pt x="1488059" y="176276"/>
                  </a:lnTo>
                  <a:lnTo>
                    <a:pt x="1355852" y="176276"/>
                  </a:lnTo>
                  <a:lnTo>
                    <a:pt x="1355852" y="88138"/>
                  </a:lnTo>
                  <a:close/>
                  <a:moveTo>
                    <a:pt x="1488059" y="264287"/>
                  </a:moveTo>
                  <a:lnTo>
                    <a:pt x="1488059" y="352425"/>
                  </a:lnTo>
                  <a:lnTo>
                    <a:pt x="1355852" y="352425"/>
                  </a:lnTo>
                  <a:lnTo>
                    <a:pt x="1355852" y="264287"/>
                  </a:lnTo>
                  <a:close/>
                  <a:moveTo>
                    <a:pt x="44069" y="0"/>
                  </a:moveTo>
                  <a:lnTo>
                    <a:pt x="44069" y="44069"/>
                  </a:lnTo>
                  <a:lnTo>
                    <a:pt x="0" y="44069"/>
                  </a:lnTo>
                  <a:lnTo>
                    <a:pt x="0" y="396367"/>
                  </a:lnTo>
                  <a:lnTo>
                    <a:pt x="44069" y="396367"/>
                  </a:lnTo>
                  <a:lnTo>
                    <a:pt x="44069" y="440436"/>
                  </a:lnTo>
                  <a:lnTo>
                    <a:pt x="352425" y="440436"/>
                  </a:lnTo>
                  <a:lnTo>
                    <a:pt x="352425" y="396367"/>
                  </a:lnTo>
                  <a:lnTo>
                    <a:pt x="396494" y="396367"/>
                  </a:lnTo>
                  <a:lnTo>
                    <a:pt x="396494" y="264287"/>
                  </a:lnTo>
                  <a:lnTo>
                    <a:pt x="264287" y="264287"/>
                  </a:lnTo>
                  <a:lnTo>
                    <a:pt x="264287" y="352425"/>
                  </a:lnTo>
                  <a:lnTo>
                    <a:pt x="132207" y="352425"/>
                  </a:lnTo>
                  <a:lnTo>
                    <a:pt x="132207" y="88138"/>
                  </a:lnTo>
                  <a:lnTo>
                    <a:pt x="264287" y="88138"/>
                  </a:lnTo>
                  <a:lnTo>
                    <a:pt x="264287" y="176276"/>
                  </a:lnTo>
                  <a:lnTo>
                    <a:pt x="396494" y="176276"/>
                  </a:lnTo>
                  <a:lnTo>
                    <a:pt x="396494" y="44069"/>
                  </a:lnTo>
                  <a:lnTo>
                    <a:pt x="352425" y="44069"/>
                  </a:lnTo>
                  <a:lnTo>
                    <a:pt x="352425" y="0"/>
                  </a:lnTo>
                  <a:close/>
                  <a:moveTo>
                    <a:pt x="1223772" y="0"/>
                  </a:moveTo>
                  <a:lnTo>
                    <a:pt x="1223772" y="440436"/>
                  </a:lnTo>
                  <a:lnTo>
                    <a:pt x="1576197" y="440436"/>
                  </a:lnTo>
                  <a:lnTo>
                    <a:pt x="1576197" y="396367"/>
                  </a:lnTo>
                  <a:lnTo>
                    <a:pt x="1620266" y="396367"/>
                  </a:lnTo>
                  <a:lnTo>
                    <a:pt x="1620266" y="264287"/>
                  </a:lnTo>
                  <a:lnTo>
                    <a:pt x="1576197" y="264287"/>
                  </a:lnTo>
                  <a:lnTo>
                    <a:pt x="1576197" y="176149"/>
                  </a:lnTo>
                  <a:lnTo>
                    <a:pt x="1620266" y="176149"/>
                  </a:lnTo>
                  <a:lnTo>
                    <a:pt x="1620266" y="44069"/>
                  </a:lnTo>
                  <a:lnTo>
                    <a:pt x="1576197" y="44069"/>
                  </a:lnTo>
                  <a:lnTo>
                    <a:pt x="1576197" y="0"/>
                  </a:lnTo>
                  <a:close/>
                  <a:moveTo>
                    <a:pt x="414401" y="1270"/>
                  </a:moveTo>
                  <a:lnTo>
                    <a:pt x="414401" y="441706"/>
                  </a:lnTo>
                  <a:lnTo>
                    <a:pt x="810895" y="441706"/>
                  </a:lnTo>
                  <a:lnTo>
                    <a:pt x="810895" y="399669"/>
                  </a:lnTo>
                  <a:lnTo>
                    <a:pt x="847852" y="399669"/>
                  </a:lnTo>
                  <a:lnTo>
                    <a:pt x="847852" y="443738"/>
                  </a:lnTo>
                  <a:lnTo>
                    <a:pt x="1156081" y="443738"/>
                  </a:lnTo>
                  <a:lnTo>
                    <a:pt x="1156081" y="399669"/>
                  </a:lnTo>
                  <a:lnTo>
                    <a:pt x="1200150" y="399669"/>
                  </a:lnTo>
                  <a:lnTo>
                    <a:pt x="1200150" y="3302"/>
                  </a:lnTo>
                  <a:lnTo>
                    <a:pt x="1067943" y="3302"/>
                  </a:lnTo>
                  <a:lnTo>
                    <a:pt x="1067943" y="355727"/>
                  </a:lnTo>
                  <a:lnTo>
                    <a:pt x="935863" y="355727"/>
                  </a:lnTo>
                  <a:lnTo>
                    <a:pt x="935863" y="3302"/>
                  </a:lnTo>
                  <a:lnTo>
                    <a:pt x="803656" y="3302"/>
                  </a:lnTo>
                  <a:lnTo>
                    <a:pt x="803656" y="353695"/>
                  </a:lnTo>
                  <a:lnTo>
                    <a:pt x="546481" y="353695"/>
                  </a:lnTo>
                  <a:lnTo>
                    <a:pt x="546481" y="1270"/>
                  </a:lnTo>
                  <a:close/>
                </a:path>
              </a:pathLst>
            </a:custGeom>
            <a:blipFill>
              <a:blip r:embed="rId6"/>
              <a:stretch>
                <a:fillRect l="-728761" t="-2188365" r="-676176" b="-802647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2E5ABA7-32F2-19E2-8540-CC4D9BF1A40D}"/>
              </a:ext>
            </a:extLst>
          </p:cNvPr>
          <p:cNvSpPr txBox="1"/>
          <p:nvPr/>
        </p:nvSpPr>
        <p:spPr>
          <a:xfrm>
            <a:off x="4991100" y="1951306"/>
            <a:ext cx="83058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3600" b="1" dirty="0">
                <a:solidFill>
                  <a:srgbClr val="FFFF00"/>
                </a:solidFill>
              </a:rPr>
              <a:t>Upcoming: </a:t>
            </a:r>
          </a:p>
          <a:p>
            <a:r>
              <a:rPr lang="en-AE" sz="3600" b="1" dirty="0">
                <a:solidFill>
                  <a:schemeClr val="bg1"/>
                </a:solidFill>
              </a:rPr>
              <a:t>Day 3 (Thursday)</a:t>
            </a:r>
          </a:p>
          <a:p>
            <a:r>
              <a:rPr lang="en-AE" sz="3600" dirty="0">
                <a:solidFill>
                  <a:schemeClr val="bg1"/>
                </a:solidFill>
              </a:rPr>
              <a:t>Chapters 5 &amp; 6: Advanced Dynamic Analysis and Understanding Malware </a:t>
            </a:r>
            <a:r>
              <a:rPr lang="en-AE" sz="3600" dirty="0" err="1">
                <a:solidFill>
                  <a:schemeClr val="bg1"/>
                </a:solidFill>
              </a:rPr>
              <a:t>Behavior</a:t>
            </a:r>
            <a:r>
              <a:rPr lang="en-AE" sz="3600" dirty="0">
                <a:solidFill>
                  <a:schemeClr val="bg1"/>
                </a:solidFill>
              </a:rPr>
              <a:t>.</a:t>
            </a: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95401" y="7415413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4" y="0"/>
                </a:lnTo>
                <a:lnTo>
                  <a:pt x="3896594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flipH="1">
            <a:off x="-1295400" y="-994137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 flipH="1">
            <a:off x="15203659" y="7415413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3896593" y="0"/>
                </a:moveTo>
                <a:lnTo>
                  <a:pt x="0" y="0"/>
                </a:lnTo>
                <a:lnTo>
                  <a:pt x="0" y="3893275"/>
                </a:lnTo>
                <a:lnTo>
                  <a:pt x="3896593" y="3893275"/>
                </a:lnTo>
                <a:lnTo>
                  <a:pt x="3896593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15193108" y="-994137"/>
            <a:ext cx="3896593" cy="3893274"/>
          </a:xfrm>
          <a:custGeom>
            <a:avLst/>
            <a:gdLst/>
            <a:ahLst/>
            <a:cxnLst/>
            <a:rect l="l" t="t" r="r" b="b"/>
            <a:pathLst>
              <a:path w="3896593" h="3893274">
                <a:moveTo>
                  <a:pt x="0" y="0"/>
                </a:moveTo>
                <a:lnTo>
                  <a:pt x="3896593" y="0"/>
                </a:lnTo>
                <a:lnTo>
                  <a:pt x="3896593" y="3893275"/>
                </a:lnTo>
                <a:lnTo>
                  <a:pt x="0" y="389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6" name="Freeform 6"/>
          <p:cNvSpPr/>
          <p:nvPr/>
        </p:nvSpPr>
        <p:spPr>
          <a:xfrm>
            <a:off x="15791551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/>
          <p:cNvSpPr/>
          <p:nvPr/>
        </p:nvSpPr>
        <p:spPr>
          <a:xfrm>
            <a:off x="0" y="9609895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5D3B-382D-5FF1-B56E-236185F44CD1}"/>
              </a:ext>
            </a:extLst>
          </p:cNvPr>
          <p:cNvSpPr txBox="1"/>
          <p:nvPr/>
        </p:nvSpPr>
        <p:spPr>
          <a:xfrm>
            <a:off x="4325150" y="952500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Reverse Engineering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B3B876-B710-54E1-3853-E27CE8A82AEE}"/>
              </a:ext>
            </a:extLst>
          </p:cNvPr>
          <p:cNvSpPr txBox="1"/>
          <p:nvPr/>
        </p:nvSpPr>
        <p:spPr>
          <a:xfrm>
            <a:off x="1668542" y="3821318"/>
            <a:ext cx="26566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Disassembly</a:t>
            </a:r>
            <a:endParaRPr lang="en-AE" sz="3600" b="1" dirty="0">
              <a:solidFill>
                <a:srgbClr val="FFFF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BCB841-D9FB-2A9E-E045-BBB27345DBE8}"/>
              </a:ext>
            </a:extLst>
          </p:cNvPr>
          <p:cNvSpPr txBox="1"/>
          <p:nvPr/>
        </p:nvSpPr>
        <p:spPr>
          <a:xfrm>
            <a:off x="961726" y="4646831"/>
            <a:ext cx="776200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Malware on a disk is in binary form at the machine code level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Disassembly converts the binary form to assembly language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IDA Pro is the most popular disassembler</a:t>
            </a:r>
            <a:endParaRPr lang="en-AE" sz="36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175A38-CF46-3E03-6407-61B0E4F610E0}"/>
              </a:ext>
            </a:extLst>
          </p:cNvPr>
          <p:cNvSpPr txBox="1"/>
          <p:nvPr/>
        </p:nvSpPr>
        <p:spPr>
          <a:xfrm>
            <a:off x="11371305" y="3821318"/>
            <a:ext cx="41956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Assembly Language </a:t>
            </a:r>
            <a:endParaRPr lang="en-AE" sz="3600" b="1" dirty="0">
              <a:solidFill>
                <a:srgbClr val="FFFF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3216D1-52DC-9ED5-0195-341F56DA3EFB}"/>
              </a:ext>
            </a:extLst>
          </p:cNvPr>
          <p:cNvSpPr txBox="1"/>
          <p:nvPr/>
        </p:nvSpPr>
        <p:spPr>
          <a:xfrm>
            <a:off x="10432814" y="4467649"/>
            <a:ext cx="7877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Different versions for each type of processor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x86 – 32-bit Intel (most common)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SPARC, PowerPC, MIPS, ARM…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Windows runs on x86 or x64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x64 machines can run x86 programs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Most malware is designed for x86</a:t>
            </a:r>
            <a:endParaRPr lang="en-AE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5055355" y="0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0" y="0"/>
                </a:moveTo>
                <a:lnTo>
                  <a:pt x="3232645" y="0"/>
                </a:lnTo>
                <a:lnTo>
                  <a:pt x="3232645" y="3223095"/>
                </a:lnTo>
                <a:lnTo>
                  <a:pt x="0" y="3223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Freeform 3"/>
          <p:cNvSpPr/>
          <p:nvPr/>
        </p:nvSpPr>
        <p:spPr>
          <a:xfrm rot="-10800000" flipH="1" flipV="1">
            <a:off x="0" y="7063905"/>
            <a:ext cx="3232645" cy="3223095"/>
          </a:xfrm>
          <a:custGeom>
            <a:avLst/>
            <a:gdLst/>
            <a:ahLst/>
            <a:cxnLst/>
            <a:rect l="l" t="t" r="r" b="b"/>
            <a:pathLst>
              <a:path w="3232645" h="3223095">
                <a:moveTo>
                  <a:pt x="3232645" y="3223095"/>
                </a:moveTo>
                <a:lnTo>
                  <a:pt x="0" y="3223095"/>
                </a:lnTo>
                <a:lnTo>
                  <a:pt x="0" y="0"/>
                </a:lnTo>
                <a:lnTo>
                  <a:pt x="3232645" y="0"/>
                </a:lnTo>
                <a:lnTo>
                  <a:pt x="3232645" y="3223095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Freeform 4"/>
          <p:cNvSpPr/>
          <p:nvPr/>
        </p:nvSpPr>
        <p:spPr>
          <a:xfrm>
            <a:off x="15896545" y="9258300"/>
            <a:ext cx="2068109" cy="828139"/>
          </a:xfrm>
          <a:custGeom>
            <a:avLst/>
            <a:gdLst/>
            <a:ahLst/>
            <a:cxnLst/>
            <a:rect l="l" t="t" r="r" b="b"/>
            <a:pathLst>
              <a:path w="2068109" h="828139">
                <a:moveTo>
                  <a:pt x="0" y="0"/>
                </a:moveTo>
                <a:lnTo>
                  <a:pt x="2068109" y="0"/>
                </a:lnTo>
                <a:lnTo>
                  <a:pt x="2068109" y="828139"/>
                </a:lnTo>
                <a:lnTo>
                  <a:pt x="0" y="828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" name="Freeform 5"/>
          <p:cNvSpPr/>
          <p:nvPr/>
        </p:nvSpPr>
        <p:spPr>
          <a:xfrm>
            <a:off x="0" y="-190500"/>
            <a:ext cx="947658" cy="947658"/>
          </a:xfrm>
          <a:custGeom>
            <a:avLst/>
            <a:gdLst/>
            <a:ahLst/>
            <a:cxnLst/>
            <a:rect l="l" t="t" r="r" b="b"/>
            <a:pathLst>
              <a:path w="947658" h="947658">
                <a:moveTo>
                  <a:pt x="0" y="0"/>
                </a:moveTo>
                <a:lnTo>
                  <a:pt x="947658" y="0"/>
                </a:lnTo>
                <a:lnTo>
                  <a:pt x="947658" y="947658"/>
                </a:lnTo>
                <a:lnTo>
                  <a:pt x="0" y="947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0DE97A-12EC-CB66-BA19-C3117C2E4C44}"/>
              </a:ext>
            </a:extLst>
          </p:cNvPr>
          <p:cNvSpPr txBox="1"/>
          <p:nvPr/>
        </p:nvSpPr>
        <p:spPr>
          <a:xfrm>
            <a:off x="3232646" y="1103715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The x86 Architecture</a:t>
            </a:r>
            <a:endParaRPr lang="en-AE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194845-DE9E-FCD4-D3AA-690C67245203}"/>
              </a:ext>
            </a:extLst>
          </p:cNvPr>
          <p:cNvSpPr txBox="1"/>
          <p:nvPr/>
        </p:nvSpPr>
        <p:spPr>
          <a:xfrm>
            <a:off x="2286000" y="4825445"/>
            <a:ext cx="9144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CPU (Central Processing Unit) executes code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RAM stores all data and code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</a:rPr>
              <a:t>I/O system interfaces with hard disk, keyboard, monitor, etc.</a:t>
            </a:r>
            <a:endParaRPr lang="en-AE" sz="36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7831FE-EE94-74BE-D2AB-A4E7C292E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0" y="3806390"/>
            <a:ext cx="5119599" cy="434643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1565</TotalTime>
  <Words>2920</Words>
  <Application>Microsoft Office PowerPoint</Application>
  <PresentationFormat>Custom</PresentationFormat>
  <Paragraphs>573</Paragraphs>
  <Slides>79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3" baseType="lpstr">
      <vt:lpstr>Wingdings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business project presentation</dc:title>
  <dc:creator>Noor AL-Natsheh</dc:creator>
  <cp:lastModifiedBy>SOUD AL-SMADI</cp:lastModifiedBy>
  <cp:revision>104</cp:revision>
  <dcterms:created xsi:type="dcterms:W3CDTF">2006-08-16T00:00:00Z</dcterms:created>
  <dcterms:modified xsi:type="dcterms:W3CDTF">2024-02-03T15:58:53Z</dcterms:modified>
  <dc:identifier>DAFpMafTT9s</dc:identifier>
</cp:coreProperties>
</file>

<file path=docProps/thumbnail.jpeg>
</file>